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1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2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charts/chart3.xml" ContentType="application/vnd.openxmlformats-officedocument.drawingml.chart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b3edb0b0334791" /><Relationship Type="http://schemas.openxmlformats.org/officeDocument/2006/relationships/extended-properties" Target="/docProps/app.xml" Id="Raaf1084688cd493b" /><Relationship Type="http://schemas.openxmlformats.org/officeDocument/2006/relationships/officeDocument" Target="/ppt/presentation.xml" Id="R38f4781f21764e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6111648a884d5f"/>
  </p:sldMasterIdLst>
  <p:notesMasterIdLst>
    <p:notesMasterId xmlns:r="http://schemas.openxmlformats.org/officeDocument/2006/relationships" r:id="R88e782ebf4834714"/>
  </p:notesMasterIdLst>
  <p:sldIdLst>
    <p:sldId xmlns:r="http://schemas.openxmlformats.org/officeDocument/2006/relationships" id="256" r:id="R57cea69d680443e0"/>
    <p:sldId xmlns:r="http://schemas.openxmlformats.org/officeDocument/2006/relationships" id="257" r:id="R86d3f237e606436f"/>
    <p:sldId xmlns:r="http://schemas.openxmlformats.org/officeDocument/2006/relationships" id="258" r:id="R9439feca1d4c4bda"/>
    <p:sldId xmlns:r="http://schemas.openxmlformats.org/officeDocument/2006/relationships" id="259" r:id="R49a8ef06878541f1"/>
    <p:sldId xmlns:r="http://schemas.openxmlformats.org/officeDocument/2006/relationships" id="260" r:id="R01e2d228743d4adf"/>
    <p:sldId xmlns:r="http://schemas.openxmlformats.org/officeDocument/2006/relationships" id="261" r:id="Rb52f465061ab4f0f"/>
    <p:sldId xmlns:r="http://schemas.openxmlformats.org/officeDocument/2006/relationships" id="262" r:id="R871c23065175475b"/>
    <p:sldId xmlns:r="http://schemas.openxmlformats.org/officeDocument/2006/relationships" id="263" r:id="R6fffbb63045d4fd4"/>
    <p:sldId xmlns:r="http://schemas.openxmlformats.org/officeDocument/2006/relationships" id="264" r:id="Ra5586c22d3254e86"/>
    <p:sldId xmlns:r="http://schemas.openxmlformats.org/officeDocument/2006/relationships" id="265" r:id="Rd8cde9762fcd4f82"/>
    <p:sldId xmlns:r="http://schemas.openxmlformats.org/officeDocument/2006/relationships" id="266" r:id="R700c5c2ca38b402c"/>
    <p:sldId xmlns:r="http://schemas.openxmlformats.org/officeDocument/2006/relationships" id="267" r:id="R4ef38c873ecc4c79"/>
    <p:sldId xmlns:r="http://schemas.openxmlformats.org/officeDocument/2006/relationships" id="268" r:id="Rb75a41bbd4344640"/>
    <p:sldId xmlns:r="http://schemas.openxmlformats.org/officeDocument/2006/relationships" id="269" r:id="Red70aa5cf9bd4998"/>
    <p:sldId xmlns:r="http://schemas.openxmlformats.org/officeDocument/2006/relationships" id="270" r:id="Rce9665af7ee64d9a"/>
    <p:sldId xmlns:r="http://schemas.openxmlformats.org/officeDocument/2006/relationships" id="271" r:id="R44f2b56f5e0a4ea2"/>
    <p:sldId xmlns:r="http://schemas.openxmlformats.org/officeDocument/2006/relationships" id="272" r:id="Rbe0f783a03e4479d"/>
    <p:sldId xmlns:r="http://schemas.openxmlformats.org/officeDocument/2006/relationships" id="273" r:id="Rb79db8de3b734c39"/>
    <p:sldId xmlns:r="http://schemas.openxmlformats.org/officeDocument/2006/relationships" id="274" r:id="R62df901057884e5b"/>
    <p:sldId xmlns:r="http://schemas.openxmlformats.org/officeDocument/2006/relationships" id="275" r:id="R42937bc9140147c0"/>
    <p:sldId xmlns:r="http://schemas.openxmlformats.org/officeDocument/2006/relationships" id="276" r:id="Red55ca07f52a49e2"/>
    <p:sldId xmlns:r="http://schemas.openxmlformats.org/officeDocument/2006/relationships" id="277" r:id="Rfaef9e36ceaf4f0f"/>
    <p:sldId xmlns:r="http://schemas.openxmlformats.org/officeDocument/2006/relationships" id="278" r:id="R3d5f8c155c794497"/>
    <p:sldId xmlns:r="http://schemas.openxmlformats.org/officeDocument/2006/relationships" id="279" r:id="R966699f9cdab4956"/>
    <p:sldId xmlns:r="http://schemas.openxmlformats.org/officeDocument/2006/relationships" id="280" r:id="R10e31b2d4b8a40bb"/>
    <p:sldId xmlns:r="http://schemas.openxmlformats.org/officeDocument/2006/relationships" id="281" r:id="R80c12a4648ec4398"/>
    <p:sldId xmlns:r="http://schemas.openxmlformats.org/officeDocument/2006/relationships" id="282" r:id="Rc6ea4d527c1049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536372cfff45a2" /><Relationship Type="http://schemas.openxmlformats.org/officeDocument/2006/relationships/slideMaster" Target="/ppt/slideMasters/slideMaster1.xml" Id="R0d6111648a884d5f" /><Relationship Type="http://schemas.openxmlformats.org/officeDocument/2006/relationships/notesMaster" Target="/ppt/notesMasters/notesMaster1.xml" Id="R88e782ebf4834714" /><Relationship Type="http://schemas.openxmlformats.org/officeDocument/2006/relationships/presProps" Target="/ppt/presProps.xml" Id="Rd757b253d2d14a1b" /><Relationship Type="http://schemas.openxmlformats.org/officeDocument/2006/relationships/tableStyles" Target="/ppt/tableStyles.xml" Id="R9af65b1b684f4913" /><Relationship Type="http://schemas.openxmlformats.org/officeDocument/2006/relationships/slide" Target="/ppt/slides/slide1.xml" Id="R57cea69d680443e0" /><Relationship Type="http://schemas.openxmlformats.org/officeDocument/2006/relationships/slide" Target="/ppt/slides/slide2.xml" Id="R86d3f237e606436f" /><Relationship Type="http://schemas.openxmlformats.org/officeDocument/2006/relationships/slide" Target="/ppt/slides/slide3.xml" Id="R9439feca1d4c4bda" /><Relationship Type="http://schemas.openxmlformats.org/officeDocument/2006/relationships/slide" Target="/ppt/slides/slide4.xml" Id="R49a8ef06878541f1" /><Relationship Type="http://schemas.openxmlformats.org/officeDocument/2006/relationships/slide" Target="/ppt/slides/slide5.xml" Id="R01e2d228743d4adf" /><Relationship Type="http://schemas.openxmlformats.org/officeDocument/2006/relationships/slide" Target="/ppt/slides/slide6.xml" Id="Rb52f465061ab4f0f" /><Relationship Type="http://schemas.openxmlformats.org/officeDocument/2006/relationships/slide" Target="/ppt/slides/slide7.xml" Id="R871c23065175475b" /><Relationship Type="http://schemas.openxmlformats.org/officeDocument/2006/relationships/slide" Target="/ppt/slides/slide8.xml" Id="R6fffbb63045d4fd4" /><Relationship Type="http://schemas.openxmlformats.org/officeDocument/2006/relationships/slide" Target="/ppt/slides/slide9.xml" Id="Ra5586c22d3254e86" /><Relationship Type="http://schemas.openxmlformats.org/officeDocument/2006/relationships/slide" Target="/ppt/slides/slide10.xml" Id="Rd8cde9762fcd4f82" /><Relationship Type="http://schemas.openxmlformats.org/officeDocument/2006/relationships/slide" Target="/ppt/slides/slide11.xml" Id="R700c5c2ca38b402c" /><Relationship Type="http://schemas.openxmlformats.org/officeDocument/2006/relationships/slide" Target="/ppt/slides/slide12.xml" Id="R4ef38c873ecc4c79" /><Relationship Type="http://schemas.openxmlformats.org/officeDocument/2006/relationships/slide" Target="/ppt/slides/slide13.xml" Id="Rb75a41bbd4344640" /><Relationship Type="http://schemas.openxmlformats.org/officeDocument/2006/relationships/slide" Target="/ppt/slides/slide14.xml" Id="Red70aa5cf9bd4998" /><Relationship Type="http://schemas.openxmlformats.org/officeDocument/2006/relationships/slide" Target="/ppt/slides/slide15.xml" Id="Rce9665af7ee64d9a" /><Relationship Type="http://schemas.openxmlformats.org/officeDocument/2006/relationships/slide" Target="/ppt/slides/slide16.xml" Id="R44f2b56f5e0a4ea2" /><Relationship Type="http://schemas.openxmlformats.org/officeDocument/2006/relationships/slide" Target="/ppt/slides/slide17.xml" Id="Rbe0f783a03e4479d" /><Relationship Type="http://schemas.openxmlformats.org/officeDocument/2006/relationships/slide" Target="/ppt/slides/slide18.xml" Id="Rb79db8de3b734c39" /><Relationship Type="http://schemas.openxmlformats.org/officeDocument/2006/relationships/slide" Target="/ppt/slides/slide19.xml" Id="R62df901057884e5b" /><Relationship Type="http://schemas.openxmlformats.org/officeDocument/2006/relationships/slide" Target="/ppt/slides/slide20.xml" Id="R42937bc9140147c0" /><Relationship Type="http://schemas.openxmlformats.org/officeDocument/2006/relationships/slide" Target="/ppt/slides/slide21.xml" Id="Red55ca07f52a49e2" /><Relationship Type="http://schemas.openxmlformats.org/officeDocument/2006/relationships/slide" Target="/ppt/slides/slide22.xml" Id="Rfaef9e36ceaf4f0f" /><Relationship Type="http://schemas.openxmlformats.org/officeDocument/2006/relationships/slide" Target="/ppt/slides/slide23.xml" Id="R3d5f8c155c794497" /><Relationship Type="http://schemas.openxmlformats.org/officeDocument/2006/relationships/slide" Target="/ppt/slides/slide24.xml" Id="R966699f9cdab4956" /><Relationship Type="http://schemas.openxmlformats.org/officeDocument/2006/relationships/slide" Target="/ppt/slides/slide25.xml" Id="R10e31b2d4b8a40bb" /><Relationship Type="http://schemas.openxmlformats.org/officeDocument/2006/relationships/slide" Target="/ppt/slides/slide26.xml" Id="R80c12a4648ec4398" /><Relationship Type="http://schemas.openxmlformats.org/officeDocument/2006/relationships/slide" Target="/ppt/slides/slide27.xml" Id="Rc6ea4d527c1049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b137d6f6f44c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b6f50c83c847d3" /><Relationship Type="http://schemas.openxmlformats.org/officeDocument/2006/relationships/notesMaster" Target="/ppt/notesMasters/notesMaster1.xml" Id="Rf1093fdcb1bd4b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3b39c3b8214345" /><Relationship Type="http://schemas.openxmlformats.org/officeDocument/2006/relationships/notesMaster" Target="/ppt/notesMasters/notesMaster1.xml" Id="R86cd20d5869944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bb0a145b394794" /><Relationship Type="http://schemas.openxmlformats.org/officeDocument/2006/relationships/notesMaster" Target="/ppt/notesMasters/notesMaster1.xml" Id="R253ee0c890e741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3fee47ba5b4a62" /><Relationship Type="http://schemas.openxmlformats.org/officeDocument/2006/relationships/notesMaster" Target="/ppt/notesMasters/notesMaster1.xml" Id="R5b5cf289d0d547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8c895c2aec47bd" /><Relationship Type="http://schemas.openxmlformats.org/officeDocument/2006/relationships/notesMaster" Target="/ppt/notesMasters/notesMaster1.xml" Id="R97cc6a42df7547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1cdc31b4c44f34" /><Relationship Type="http://schemas.openxmlformats.org/officeDocument/2006/relationships/notesMaster" Target="/ppt/notesMasters/notesMaster1.xml" Id="R3b768fc58af345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e68c7640d74c2a" /><Relationship Type="http://schemas.openxmlformats.org/officeDocument/2006/relationships/notesMaster" Target="/ppt/notesMasters/notesMaster1.xml" Id="Re5089c327efd45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df155ed3ef49c4" /><Relationship Type="http://schemas.openxmlformats.org/officeDocument/2006/relationships/notesMaster" Target="/ppt/notesMasters/notesMaster1.xml" Id="Rad822aea97df4d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9a1936cb1a4ea4" /><Relationship Type="http://schemas.openxmlformats.org/officeDocument/2006/relationships/notesMaster" Target="/ppt/notesMasters/notesMaster1.xml" Id="R2101f2acad2a4f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b3d3d8773546e9" /><Relationship Type="http://schemas.openxmlformats.org/officeDocument/2006/relationships/notesMaster" Target="/ppt/notesMasters/notesMaster1.xml" Id="R8c4b53f3cd3740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299151621d4f7c" /><Relationship Type="http://schemas.openxmlformats.org/officeDocument/2006/relationships/notesMaster" Target="/ppt/notesMasters/notesMaster1.xml" Id="Re938a77e3f454e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f2b573181984f78" /><Relationship Type="http://schemas.openxmlformats.org/officeDocument/2006/relationships/notesMaster" Target="/ppt/notesMasters/notesMaster1.xml" Id="Rf712df93888245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a3fdb8ee9ea423d" /><Relationship Type="http://schemas.openxmlformats.org/officeDocument/2006/relationships/notesMaster" Target="/ppt/notesMasters/notesMaster1.xml" Id="R8a78d05589684a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4a585cd6ed54ce8" /><Relationship Type="http://schemas.openxmlformats.org/officeDocument/2006/relationships/notesMaster" Target="/ppt/notesMasters/notesMaster1.xml" Id="R2cfc21520e354f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1f5613e9ad54b41" /><Relationship Type="http://schemas.openxmlformats.org/officeDocument/2006/relationships/notesMaster" Target="/ppt/notesMasters/notesMaster1.xml" Id="R9e2109bc68e94f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f5b3b26f10340b7" /><Relationship Type="http://schemas.openxmlformats.org/officeDocument/2006/relationships/notesMaster" Target="/ppt/notesMasters/notesMaster1.xml" Id="Ra9e1db58c8094a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1bcd14fe1dc45a7" /><Relationship Type="http://schemas.openxmlformats.org/officeDocument/2006/relationships/notesMaster" Target="/ppt/notesMasters/notesMaster1.xml" Id="R672e6de1525f4ea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a963b3cfe794ce1" /><Relationship Type="http://schemas.openxmlformats.org/officeDocument/2006/relationships/notesMaster" Target="/ppt/notesMasters/notesMaster1.xml" Id="R1503af24e3ee4ad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3631fcd0597433c" /><Relationship Type="http://schemas.openxmlformats.org/officeDocument/2006/relationships/notesMaster" Target="/ppt/notesMasters/notesMaster1.xml" Id="R93e045e96c3c437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a40c54970604d69" /><Relationship Type="http://schemas.openxmlformats.org/officeDocument/2006/relationships/notesMaster" Target="/ppt/notesMasters/notesMaster1.xml" Id="R9732907494a84d3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2af83cce5934575" /><Relationship Type="http://schemas.openxmlformats.org/officeDocument/2006/relationships/notesMaster" Target="/ppt/notesMasters/notesMaster1.xml" Id="Re7196388a6664ae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4d50fcee00948a4" /><Relationship Type="http://schemas.openxmlformats.org/officeDocument/2006/relationships/notesMaster" Target="/ppt/notesMasters/notesMaster1.xml" Id="R5319e72c120c4c9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eb2dea635e04e7b" /><Relationship Type="http://schemas.openxmlformats.org/officeDocument/2006/relationships/notesMaster" Target="/ppt/notesMasters/notesMaster1.xml" Id="Ra8fcfdc62f9f4fb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c5d3e35a2d0487c" /><Relationship Type="http://schemas.openxmlformats.org/officeDocument/2006/relationships/notesMaster" Target="/ppt/notesMasters/notesMaster1.xml" Id="R14354fda43774ec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f1ebc0e04354665" /><Relationship Type="http://schemas.openxmlformats.org/officeDocument/2006/relationships/notesMaster" Target="/ppt/notesMasters/notesMaster1.xml" Id="Raab1f0b68c26451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a9e02b434143c7" /><Relationship Type="http://schemas.openxmlformats.org/officeDocument/2006/relationships/notesMaster" Target="/ppt/notesMasters/notesMaster1.xml" Id="R71cf5771144c469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a452ed170804ed5" /><Relationship Type="http://schemas.openxmlformats.org/officeDocument/2006/relationships/notesMaster" Target="/ppt/notesMasters/notesMaster1.xml" Id="R13e53afdc59943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活動內所載之資料、嘉賓分享、講座內容、市場觀點或任何第三方提供之資訊，均只屬一般性資料及 / 或相關人士之個人意見，不代表致富證券之立場，亦不應被視為投資建議或作為任何投資決策之依據。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致富證券不保證有關資料之準確性、完整性、可靠性或即時性，並不就因依賴該等資料而引致之任何損失或損害承擔任何責任。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活動內容僅供一般參考，並不構成、亦不應被視為任何證券、期貨、基金、結構性產品或其他投資產品之要約、招攬、邀請、建議、推薦或買賣任何投資產品之依據，亦不構成任何投資、法律、稅務、會計或其他專業意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投資涉及風險，投資產品價格可升亦可跌，過往表現並不代表未來表現。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任何人士在作出任何投資決定前，應充分了解相關投資產品之性質、風險、收費、法律、稅務及會計影響，並根據自身之財務狀況、投資目標、投資經驗及風險承受能力作出獨立判斷；如有需要，應諮詢獨立專業顧問意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本活動由致富證券有限公司提供，內容未經香港證券及期貨事務監察委員會審閱。</a:t>
            </a:r>
          </a:p>
          <a:p xmlns:a="http://schemas.openxmlformats.org/drawingml/2006/main">
            <a:r>
              <a:t>來源：活動方提供之免責聲明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鐘。今天我以AI一線從業者的身份，分享做產品、使用Agent與組織社區形成的觀察與認知。主線從大家的工作出發：AI能接手哪些交付？能力普及後，競爭優勢留在哪裡？再看支撐這些工作的模型、芯片與能源。具體誰在賺錢、財務和估值怎樣看，最後留給大家交流。我的產業判断會明确標示，公開案例作為輔證。</a:t>
            </a:r>
          </a:p>
          <a:p xmlns:a="http://schemas.openxmlformats.org/drawingml/2006/main">
            <a:r>
              <a:t>1. 本內容不構成投資建議。</a:t>
            </a:r>
          </a:p>
          <a:p xmlns:a="http://schemas.openxmlformats.org/drawingml/2006/main">
            <a:r>
              <a:t>2. 本人目前可能持有，且未來也可能持有文中提到的一些上市公司的股票或金融衍生品。</a:t>
            </a:r>
          </a:p>
          <a:p xmlns:a="http://schemas.openxmlformats.org/drawingml/2006/main">
            <a:r>
              <a:t>來源：講者分析框架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鐘。這是黃仁勳在黃仁勳公開演講中的演講的現場畫面，右下方是黃仁勳，背後是五層架構。畫面由下而上寫Energy、GPUs、Infrastructure、Models、Applications。2026年NVIDIA五層框架將芯片層概括為Chips：https://blogs.nvidia.com/blog/ai-5-layer-cake/ 。下一頁沿用較廣義的芯片分類，涵蓋GPU與專用芯片。今天用這張產業地圖追問：客戶付的錢，最後由誰賺走？五層都有需求，不代表五層中每家公司都能持續獲利。</a:t>
            </a:r>
          </a:p>
          <a:p xmlns:a="http://schemas.openxmlformats.org/drawingml/2006/main">
            <a:r>
              <a:t>來源：https://www.tomsguide.com/computing/live/nvidia-gtc-october-2025-live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鐘。先從最上層的客戶需求講起，然後看基模和推理服務怎樣支持應用，最後往下追到芯片、機房和電力。我們主要從應用、模型API接入和交付的角度觀察市場。HolyCrab做模型與API聚合，目前聚焦影片生成，不把自己說成底座模型研發商。五層之間互相支撐，但產業鏈營收不能簡單相加，否則同一筆終端付款會重複計算。</a:t>
            </a:r>
          </a:p>
          <a:p xmlns:a="http://schemas.openxmlformats.org/drawingml/2006/main">
            <a:r>
              <a:t>來源：https://blogs.nvidia.com/blog/ai-5-layer-cake/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1分鐘。我是Bruce Huang，之前在微軟、阿里雲做平台相關工作，之後創業。我發起OpenClaw Asia，連接實際使用與搭建Agent的人；也創辦HolyCrab.ai，AI模型與API聚合平台，目前聚焦影片生成。左邊是2月ClawCon HK，中間是5月底在澳門威尼斯人舉辦的ClawCon Macao，右邊是HolyCrab的公開產品介面。我在社區看到人們怎樣開始用Agent，在產品中看到一次任務怎樣變成可交付成果。今天把兩邊的觀察放到商業和投資問題上。</a:t>
            </a:r>
          </a:p>
          <a:p xmlns:a="http://schemas.openxmlformats.org/drawingml/2006/main">
            <a:r>
              <a:t>來源：https://brucehuang.ai/talks/ai-ultra-agent-work-2026-09/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2分鐘。沿用AI Ultra的Agent循環圖。一個目標交出去，Agent選擇工具執行，讀回環境結果，再決定下一步或回來求助。例如查到兩個相互矛盾的收入數字，它應繼續找原始披露，而不是直接挑一個。這裡的根據反饋調整，不是說模型每次都重新訓練。工具、檔案和可保存的進度構成工作環境；今天不展開Harness術語。人保留目標、權限與驗收責任。</a:t>
            </a:r>
          </a:p>
          <a:p xmlns:a="http://schemas.openxmlformats.org/drawingml/2006/main">
            <a:r>
              <a:t>來源：https://www.anthropic.com/engineering/building-effective-agents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3分鐘。我的判斷：未來五至十年，標準化白領任務會大量自動化，部分初級崗位需求可能收縮。這是我的情景判斷。先看OpenAI內部Figure 3b：法務88%、招聘89%是各部門員工平均28日AI輸出token中Codex的份額，並非裁員率或工作時間。再看Sarah Friar在9月15日CNBC自述，單次信用核查從約200美元降到0.17美元；她同時說，人應轉向更複雜的工作。我的建議是從你每週一份可驗收的交付物開始：讓Agent做初稿，人核驗來源、處理例外與負責決策。</a:t>
            </a:r>
          </a:p>
          <a:p xmlns:a="http://schemas.openxmlformats.org/drawingml/2006/main">
            <a:r>
              <a:t>被問到才補充：這是前沿公司內部樣本；管理層未披露完整成本口徑，不能外推香港就業比例。</a:t>
            </a:r>
          </a:p>
          <a:p xmlns:a="http://schemas.openxmlformats.org/drawingml/2006/main">
            <a:r>
              <a:t>來源：https://openai.com/index/how-agents-are-transforming-work/ ; https://pressroom.versantmedia.com/cnbc/press-releases/cnbc-transcript-openai-cfo-sarah-friar-speaks-cnbcs-jim-cramer-mad-money-today ; https://arxiv.org/abs/2606.26959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2分鐘。把AI Ultra的任務卡改成投資人熟悉的公開資料研究。不要只說幫我研究一家公司，要交代材料、問題、交付格式和核對方式。例如三份公告做一頁對比，每條事實附來源，缺的資料明確留空；收入和融資不能混用。Agent可搜尋、讀文件、做表格、追查矛盾和修改成果。人判斷來源可信度、商業假設和投資決策。本頁是教學流程，沒有聲稱一個已測量的客戶部署。</a:t>
            </a:r>
          </a:p>
          <a:p xmlns:a="http://schemas.openxmlformats.org/drawingml/2006/main">
            <a:r>
              <a:t>來源：https://brucehuang.ai/talks/ai-ultra-agent-work-2026-09/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2分鐘。這是我在AI Ultra講的三類角色，今天用投資人的角度重新看。研究者證明新能力或效率，搭建者讓系統能執行、處理錯誤和驗收，業務使用者定義真正值得付錢的結果。一家公司可以跨幾層，不是嚴格分類。關鍵是它掌握的優勢在哪裡：模型、流程、行業資料、客戶入口或交付能力。不能因為使用了某個大模型，就認為所有價值都由底座公司獲得。</a:t>
            </a:r>
          </a:p>
          <a:p xmlns:a="http://schemas.openxmlformats.org/drawingml/2006/main">
            <a:r>
              <a:t>來源：https://brucehuang.ai/talks/ai-ultra-agent-work-2026-09/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讓Agent工作更久，不一定創造更多價值，也可能只增加費用。看一次合格交付，包含模型調用、失敗重試、人工核驗和服務運營。訂閱、用量和按成果收費是可選模式，要看合同與客戶需求。真正重要的是高頻痛點、續費和全成本毛利。模型升級之後，產品是否仍有客户關係、流程整合、專屬資料與驗收標準？用這幾個問題接下一頁Genspark的具體成本案例。</a:t>
            </a:r>
          </a:p>
          <a:p xmlns:a="http://schemas.openxmlformats.org/drawingml/2006/main">
            <a:r>
              <a:t>來源：講者分析框架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3分鐘。Genspark使用MiniMax M3開放權重底座，與Fireworks合作後訓練Gen-1 Slides。200項真實任務、同一執行環境的公司自測，每套PPT模型调用成本0.44美元，對照Opus 5為4.16美元。不是完整研發、訓練或人工交付成本；不是獨立測評或所有任務的全面勝出。投資人應看任務頻率、客戶付費、留存和人工修改量。</a:t>
            </a:r>
          </a:p>
          <a:p xmlns:a="http://schemas.openxmlformats.org/drawingml/2006/main">
            <a:r>
              <a:t>MiniMax為港交所上市公司（0100.HK）；本頁僅轉述公開技術合作，不構成推薦。</a:t>
            </a:r>
          </a:p>
          <a:p xmlns:a="http://schemas.openxmlformats.org/drawingml/2006/main">
            <a:r>
              <a:t>圖只比較公司自測的模型調用支出，不表示相同質量下全成本低9.5倍。4.16/0.44約9.45。</a:t>
            </a:r>
          </a:p>
          <a:p xmlns:a="http://schemas.openxmlformats.org/drawingml/2006/main">
            <a:r>
              <a:t>來源：https://www.genspark.ai/blog/gen-1-slides ; https://www.hkex.com.hk/eng/market/sec_tradinfo/ds20260330.htm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分鐘。先播放已公開工作坊的AI概念廣告。這是生成效果示例，不是Apple官方廣告，也不代表已完成商業客戶委託。請觀眾想像自己擁有品牌、產品或渠道時會如何用它。分開模型API、製作交付、內容運營三種收入。生成費不等於可交付成片成本；重試、修改、人工後期都要計入。</a:t>
            </a:r>
          </a:p>
          <a:p xmlns:a="http://schemas.openxmlformats.org/drawingml/2006/main">
            <a:r>
              <a:t>我的產品判斷：影片生成要接進實際製作流程，關鍵在能否按需求修改並交付可用成片；這是產品取向，不是已量化的客戶留存或毛利結論。</a:t>
            </a:r>
          </a:p>
          <a:p xmlns:a="http://schemas.openxmlformats.org/drawingml/2006/main">
            <a:r>
              <a:t>先播放iPhone概念廣告，再播放我的日文自我介紹（約34秒）。後者是此前AI Ultra分享的本人日文介紹案例，用於展示跨語言溝通；不據此推斷製作模型或實際商業轉化。</a:t>
            </a:r>
          </a:p>
          <a:p xmlns:a="http://schemas.openxmlformats.org/drawingml/2006/main">
            <a:r>
              <a:t>來源：https://brucehuang.ai/talks/ai-ultra-video-workshop-2026-09/cli-review/#16 ; https://brucehuang.ai/talks/ai-ultra-agent-work-2026-09/</a:t>
            </a:r>
          </a:p>
          <a:p xmlns:a="http://schemas.openxmlformats.org/drawingml/2006/main">
            <a:r>
              <a:t>影片：https://brucehuang.ai/talks/chief-securities-ai-talk-2026-09-18/#12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2分鐘。180萬億來自6月23日大会現場報道，是用量，不是收入，也不宜乘統一單價估算。Seedance有公開按量計價API，能證明收費機制。6月23日谭待指出市場流傳Seedance 2.0收入數字偏高，因此不採用月入10億元傳言。集团收入不等於AI收入；免費、自用和付費調用也不能混為一談。 今天看完應用需求，往下看模型和服務入口。</a:t>
            </a:r>
          </a:p>
          <a:p xmlns:a="http://schemas.openxmlformats.org/drawingml/2006/main">
            <a:r>
              <a:t>來源：https://www.yicai.com/news/103241988.html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Stripe於8月19日宣布協議收購OpenRouter，官方未披露價格，本次未確認完成交割。OpenRouter提供跨模型接入、路由和計量。我的解讀：當模型供給增加，客戶入口與交易關係可能具有價值；這不是已披露的交易盈利預測。接下來看硬件公司為何投資模型生態。 金額採Reuters 2026年8月19日引述匿名知情人士口徑：略高於80億美元（slightly more than $8 billion），屬媒體報道而非官方確認。另有紐約時報75億美元口徑（IT之家8月20日轉述）；報道存在差異，不視為已核定成交價。</a:t>
            </a:r>
          </a:p>
          <a:p xmlns:a="http://schemas.openxmlformats.org/drawingml/2006/main">
            <a:r>
              <a:t>來源：https://stripe.com/newsroom/news/stripe-agrees-to-acquire-openrouter ; https://www.investing.com/news/stock-market-news/payments-firm-stripe-to-buy-ai-developer-platform-openrouter-4867997 ; https://www.ithome.com/0/991/918.htm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2分鐘。NVIDIA於9月3日公布收購Hugging Face，公告約129.3億美元。SEC將股東對價與留任安排分開，預期2027上半年完成。官方說明開放模型採用與硬件需求的聯繫，並承諾繼續支持其他算力供應商。不能說所有開放模型只能用NVIDIA。 下一個案例看開源底座如何支撐本地語言需求。</a:t>
            </a:r>
          </a:p>
          <a:p xmlns:a="http://schemas.openxmlformats.org/drawingml/2006/main">
            <a:r>
              <a:t>來源：https://blogs.nvidia.com/blog/nvidia-to-acquire-hugging-face/ ; https://www.sec.gov/Archives/edgar/data/1045810/000104581026000078/nvda-20260902.htm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9月3日HUMAIN宣布humain-m3，由其委託MiniMax開發交付，沿用MiniMax-M3譜系，使用超過1萬億阿拉伯語token繼續預訓練。當時為研究預覽，不能稱沙特政府已全面部署。模型研發地、服務供應商和部署所在地是不同概念。新聞未披露此項目收入或GPU採購合同。</a:t>
            </a:r>
          </a:p>
          <a:p xmlns:a="http://schemas.openxmlformats.org/drawingml/2006/main">
            <a:r>
              <a:t>這是開源底座本地化的案例；接下來討論能力擴散之後，競爭優勢留在哪裡。</a:t>
            </a:r>
          </a:p>
          <a:p xmlns:a="http://schemas.openxmlformats.org/drawingml/2006/main">
            <a:r>
              <a:t>MiniMax為港交所上市公司（0100.HK）；本頁僅轉述公開技術合作，不構成推薦。</a:t>
            </a:r>
          </a:p>
          <a:p xmlns:a="http://schemas.openxmlformats.org/drawingml/2006/main">
            <a:r>
              <a:t>來源：https://www.prnewswire.co.uk/news-releases/humain-unveils-humain-m3-a-frontier-arabic-language-model-developed-by-minimax-in-research-preview-on-humain-node-302869160.html ; https://www.hkex.com.hk/eng/market/sec_tradinfo/ds20260330.htm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3分鐘。這就是我的判斷：部分模型能力的領先窗口在縮短，優勢正向客戶工作流、可靠交付，以及能按時供應的算力與能源延伸。對在座各位，值得問的是你掌握哪一種難以替代的交付能力。</a:t>
            </a:r>
          </a:p>
          <a:p xmlns:a="http://schemas.openxmlformats.org/drawingml/2006/main">
            <a:r>
              <a:t>蒸餾是用強模型的示範訓練另一個模型，能降低部分學習與試錯成本。DeepSeek-R1公開的蒸餾模型是技術實例；效果有任務邊界，並不保證全面追平。</a:t>
            </a:r>
          </a:p>
          <a:p xmlns:a="http://schemas.openxmlformats.org/drawingml/2006/main">
            <a:r>
              <a:t>格里菲斯大學助理教授、AI安全研究者劉藝在晚點2026年9月17日訪談中，提出模型創新、算力、基礎設施與能源的優勢演變觀點，與我的看法相呼應。這是輔證與討論，不是已驗證的必然順序。</a:t>
            </a:r>
          </a:p>
          <a:p xmlns:a="http://schemas.openxmlformats.org/drawingml/2006/main">
            <a:r>
              <a:t>被問到才補充：前沿公司仍可靠持續研發、數據與產品保持優勢；數據使用是否獲授權另行判斷，不推測特定公司。蒸餾可能降低單次算力消耗，總需求取決於新增工作量。下一頁看Token工廠如何承接這些需求。</a:t>
            </a:r>
          </a:p>
          <a:p xmlns:a="http://schemas.openxmlformats.org/drawingml/2006/main">
            <a:r>
              <a:t>來源：https://mp.weixin.qq.com/s/YmhvRJU6MlIVZ5eX2Cvs6Q</a:t>
            </a:r>
          </a:p>
          <a:p xmlns:a="http://schemas.openxmlformats.org/drawingml/2006/main">
            <a:r>
              <a:t>https://github.com/deepseek-ai/DeepSeek-R1</a:t>
            </a:r>
          </a:p>
          <a:p xmlns:a="http://schemas.openxmlformats.org/drawingml/2006/main">
            <a:r>
              <a:t>https://www.anthropic.com/news/detecting-and-preventing-distillation-attacks ; https://liuyi-academic.github.io/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分鐘。Token在這裡是模型處理內容的計量單位，不是加密資產。Fireworks於7月15日自報年化收入運行率超過10億美元，同時宣布15.05億美元融資和175億美元估值。三個數字是不同口徑。运行率不等於過去12個月確認收入，也不證明盈利。看付費客戶、毛利、續約與客戶集中度。</a:t>
            </a:r>
          </a:p>
          <a:p xmlns:a="http://schemas.openxmlformats.org/drawingml/2006/main">
            <a:r>
              <a:t>來源：https://fireworks.ai/blog/series-d-announcement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。公開報道中的Q1算力成本佔收入71%，Q2當時預測56%。我的觀察是，市場已開始把模型公司當成有收入與成本結構的生意看，而不只看能力排名。這組比例指向盈利預期改善，下一頁會說明它與上游算力需求可以同時增長。</a:t>
            </a:r>
          </a:p>
          <a:p xmlns:a="http://schemas.openxmlformats.org/drawingml/2006/main">
            <a:r>
              <a:t>WSJ在2026年5月報道公司提供給投資者的預測；其公開摘要中的Q2收入預測為109億美元。71%與56%依該報道的公開轉述，未取得審計成本明細。56%保留當時預測口徑。被問到才補充：調整後營業利潤、淨利與自由現金流分開看；成本比例下降可來自效率、售價、產品組合或採購條件，需要進一步驗證。 圖上差額：每1美元收入，算力成本由0.71降至0.56美元，少花0.15美元；支付算力後餘額由0.29升至0.44美元，但仍需扣除研發、人員及其他費用，不能將其視為淨利潤。</a:t>
            </a:r>
          </a:p>
          <a:p xmlns:a="http://schemas.openxmlformats.org/drawingml/2006/main">
            <a:r>
              <a:t>來源：https://www.wsj.com/tech/ai/mind-blowing-growth-is-about-to-propel-anthropic-into-its-first-profitable-quarter-7edbf2f4 ; https://www.cnbc.com/2026/05/20/anthropic-revenue-explosive-growth-ipo-profitable-quarter.html ; https://finance.yahoo.com/sectors/technology/articles/anthropic-nears-first-quarterly-profit-120712552.html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半。計算：100×71%=71，150×56%=84，84/71-1=18.3%。模型公司留存比例改善，上游收到的算力費仍可能增加，兩者可以同時成立。前提是收入增幅足以抵消成本占比下降。這不是Anthropic季度支出的估計，不把此前56%預測與後續115億美元收入混算為已發生成本。算力服務支出也不等於當期芯片訂單，要經過雲廠商現有容量、利用率及新增投資決策。效率提升會減少單次任務所需資源，總工作量則可能增長。接下來看算力費究竟流向誰。</a:t>
            </a:r>
          </a:p>
          <a:p xmlns:a="http://schemas.openxmlformats.org/drawingml/2006/main">
            <a:r>
              <a:t>更清楚的判斷標準：收入增長超過71/56−1=26.7857%，算力絕對支出才會增加。收入增長20%時算力支出67.2，低於原來71；增長50%時為84。這是算力支出增減門檻，不是公司盈虧平衡點。</a:t>
            </a:r>
          </a:p>
          <a:p xmlns:a="http://schemas.openxmlformats.org/drawingml/2006/main">
            <a:r>
              <a:t>來源：講者分析框架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1分半。Anthropic官方4月6日公告說明使用AWS Trainium、Google TPU和NVIDIA GPU，並新增與Google及Broadcom的多GW下一代TPU容量合作，預計2027年起上線。這證明採購多元化，不能證明某平台帶來了71%至56%的全部改善。對半導體投資人，要區分工作量、每單位效率、采购價格和供應商份額。若模型公司財務改善，可能更有能力承擔長期算力合同；若收入不及預期或訓練成本反彈，擴張節奏可能調整。GPU、定制芯片及配套供應商的收入影響需要各自訂單證據，不能把模型公司的採購承諾當成全部當期設備收入。</a:t>
            </a:r>
          </a:p>
          <a:p xmlns:a="http://schemas.openxmlformats.org/drawingml/2006/main">
            <a:r>
              <a:t>來源：https://www.anthropic.com/news/google-broadcom-partnership-compute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前面看字節的應用用量，這裡回到它支撐海外AI的算力融資安排。2分鐘。Reuters於9月4日報道字節296億美元貸款安排，當時即將簽署，知情人士稱支持海外AI，並指其是東南亞多個在建數據中心的容量購買方。這不是已提款、已支出或機房已確認收入。AIDC機房租賃、GPU租賃、模型API是三種生意，不能加總成三倍需求。評估合同、信用、電力交付、付費利用率、融資與折舊。</a:t>
            </a:r>
          </a:p>
          <a:p xmlns:a="http://schemas.openxmlformats.org/drawingml/2006/main">
            <a:r>
              <a:t>來源：https://www.marketscreener.com/news/bytedance-secures-29-6-billion-loan-in-ai-push-sources-say-ce785bdad189f22c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半。最後回到蛋糕最底層。NVIDIA五層框架把能源作為基礎：算力需要穩定供電。投資分析要查可交付的電力容量、接網與驗收時間、冷卻要求、電價條款，以及延誤由客戶、運營商還是承包商承擔。土地或機櫃數量不能取代按時通電與可用率。模型公司簽了算力合同，機房仍要完成交付才可能按條款起租。這一頁是評估框架，不指某一地區必然缺电，也不推薦個別能源股票。 回扣我的判斷：能力擴散很快，物理設施交付有建設週期。能按時供應的算力與能源更值得關注，但回報仍取決於合同、成本與利用率。圖為GTC Washington DC 2025舞台畫面：黃仁勳介紹Omniverse DSX，展示大型AI工廠園區及基礎設施合作夥伴。園區畫面是發布會方案示意，不代表已投產實景；合作夥伴標誌不等於訂單或收入。先請觀眾看園區及合作夥伴，再講供電、冷卻、工程交付。</a:t>
            </a:r>
          </a:p>
          <a:p xmlns:a="http://schemas.openxmlformats.org/drawingml/2006/main">
            <a:r>
              <a:t>來源：https://www.phaidra.ai/blog/phaidra-nvidia-ai-agents-for-gigawatt-scale-ai-factories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分半。這是我今天的產業判斷，不是選股結論。對自己的工作，先拆出可以驗收的任務；對企業，關注客戶需求與交付能力；對產業，關注能按時供應的算力與能源。公開案例讓這些判斷有討論依據，但不把判斷包裝成已證明的定律，也不虛構HolyCrab客戶數、收入或留存。下一頁把財務與估值問題交給大家交流。</a:t>
            </a:r>
          </a:p>
          <a:p xmlns:a="http://schemas.openxmlformats.org/drawingml/2006/main">
            <a:r>
              <a:t>來源：講者產業判斷；依本場Agent、開源模型與基礎設施案例綜合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分鐘交流起點。今天我分享的是一線從業者的觀察與認知。各位更熟悉財務和市場，我想把這些產業判斷與大家的財務視角接起來：哪些收入能持續？哪一層能保住毛利？價格已反映多少預期？這張表是討論線索，欢迎提出不同判断与具体案例。</a:t>
            </a:r>
          </a:p>
          <a:p xmlns:a="http://schemas.openxmlformats.org/drawingml/2006/main">
            <a:r>
              <a:t>2分鐘。把故事落回收入質量和估值。應用看留存與毛利，推理看單位成本和客戶集中度，GPU看訂單與更新週期，AIDC看合同、交付、負債與現金流。好產業不保證任何價格都有好回報。本頁是分析框架，沒有對個股作買賣建議，也未用未核驗股價圖製造因果。 回到開場五層：每層都要看其自身的收入和成本。好消息仍可能低於股價預期，不能把產業增長等同投資回報。</a:t>
            </a:r>
          </a:p>
          <a:p xmlns:a="http://schemas.openxmlformats.org/drawingml/2006/main">
            <a:r>
              <a:t>來源：講者分析框架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會後邀請：今天送大家《認知機器》一本，以及HolyCrab平台價值5美元的體驗金。歡迎來領，順便聊聊你想用AI解決的問題。加對外Profile可會後交流；PPT碼開啟本場演講及下載入口；Profile碼開啟公開個人介紹與連結。體驗金用於平台體驗，非現金或投資回報。兌換卡由現場領取，不展示照片中的單張卡片兌換碼。</a:t>
            </a:r>
          </a:p>
          <a:p xmlns:a="http://schemas.openxmlformats.org/drawingml/2006/main">
            <a:r>
              <a:t>1. 本內容不構成投資建議。</a:t>
            </a:r>
          </a:p>
          <a:p xmlns:a="http://schemas.openxmlformats.org/drawingml/2006/main">
            <a:r>
              <a:t>2. 本人目前可能持有，且未來也可能持有文中提到的一些上市公司的股票或金融衍生品。</a:t>
            </a:r>
          </a:p>
          <a:p xmlns:a="http://schemas.openxmlformats.org/drawingml/2006/main">
            <a:r>
              <a:t>來源：講者提供的贈書照片及現場贈禮說明（2026-09-18）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活動內所載之資料、嘉賓分享、講座內容、市場觀點或任何第三方提供之資訊，均只屬一般性資料及 / 或相關人士之個人意見，不代表致富證券之立場，亦不應被視為投資建議或作為任何投資決策之依據。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致富證券不保證有關資料之準確性、完整性、可靠性或即時性，並不就因依賴該等資料而引致之任何損失或損害承擔任何責任。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活動內容僅供一般參考，並不構成、亦不應被視為任何證券、期貨、基金、結構性產品或其他投資產品之要約、招攬、邀請、建議、推薦或買賣任何投資產品之依據，亦不構成任何投資、法律、稅務、會計或其他專業意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投資涉及風險，投資產品價格可升亦可跌，過往表現並不代表未來表現。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任何人士在作出任何投資決定前，應充分了解相關投資產品之性質、風險、收費、法律、稅務及會計影響，並根據自身之財務狀況、投資目標、投資經驗及風險承受能力作出獨立判斷；如有需要，應諮詢獨立專業顧問意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本活動由致富證券有限公司提供，內容未經香港證券及期貨事務監察委員會審閱。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會後交流：左／上方對外Profile二維碼用於加Bruce好友；右／下方對外Profile為https://brucehuang.ai/#links，包含公開介紹、X與工作連結。個人對外Profile原圖由講者在PolyU會話提供，本次授權復用。</a:t>
            </a:r>
          </a:p>
          <a:p xmlns:a="http://schemas.openxmlformats.org/drawingml/2006/main">
            <a:r>
              <a:t>現場贈禮：《認知機器》一本及HolyCrab US$5平台體驗金。歡迎會後領取並交流。</a:t>
            </a:r>
          </a:p>
          <a:p xmlns:a="http://schemas.openxmlformats.org/drawingml/2006/main">
            <a:r>
              <a:t>來源：活動方提供之免責聲明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a1fc4f512843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1e6661e6c34586" /><Relationship Type="http://schemas.openxmlformats.org/officeDocument/2006/relationships/slideLayout" Target="/ppt/slideLayouts/slideLayout1.xml" Id="R780a425e97cc4c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0a425e97cc4c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166d5c41f433c" /><Relationship Type="http://schemas.openxmlformats.org/officeDocument/2006/relationships/notesSlide" Target="/ppt/notesSlides/notesSlide1.xml" Id="Ra33b1c5e35d64f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04c0fce494460" /><Relationship Type="http://schemas.openxmlformats.org/officeDocument/2006/relationships/notesSlide" Target="/ppt/notesSlides/notesSlide2.xml" Id="R21caff52298847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50951197e4f2b" /><Relationship Type="http://schemas.openxmlformats.org/officeDocument/2006/relationships/image" Target="/ppt/media/image.png" Id="R968f783a79bd4639" /><Relationship Type="http://schemas.openxmlformats.org/officeDocument/2006/relationships/notesSlide" Target="/ppt/notesSlides/notesSlide3.xml" Id="R677c246e982347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7fbd96ac74714" /><Relationship Type="http://schemas.openxmlformats.org/officeDocument/2006/relationships/notesSlide" Target="/ppt/notesSlides/notesSlide4.xml" Id="R2c498d35d90c43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699d948a44d46" /><Relationship Type="http://schemas.openxmlformats.org/officeDocument/2006/relationships/image" Target="/ppt/media/image.jpeg" Id="Re72d1cd4b2494661" /><Relationship Type="http://schemas.openxmlformats.org/officeDocument/2006/relationships/image" Target="/ppt/media/image2.jpeg" Id="R051e75814c4f4ffc" /><Relationship Type="http://schemas.openxmlformats.org/officeDocument/2006/relationships/image" Target="/ppt/media/image2.png" Id="Radf48da59c1d4e3c" /><Relationship Type="http://schemas.openxmlformats.org/officeDocument/2006/relationships/notesSlide" Target="/ppt/notesSlides/notesSlide5.xml" Id="R36e9502910b840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cd31278db04dec" /><Relationship Type="http://schemas.openxmlformats.org/officeDocument/2006/relationships/image" Target="/ppt/media/image3.png" Id="Ra2f5f8e7a48d4128" /><Relationship Type="http://schemas.openxmlformats.org/officeDocument/2006/relationships/notesSlide" Target="/ppt/notesSlides/notesSlide6.xml" Id="Rc2b9660e98d542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cf594c5814a76" /><Relationship Type="http://schemas.openxmlformats.org/officeDocument/2006/relationships/image" Target="/ppt/media/image4.png" Id="R63a5b6ecb4984097" /><Relationship Type="http://schemas.openxmlformats.org/officeDocument/2006/relationships/notesSlide" Target="/ppt/notesSlides/notesSlide7.xml" Id="Rae18291520d44d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832f3916e4d5c" /><Relationship Type="http://schemas.openxmlformats.org/officeDocument/2006/relationships/notesSlide" Target="/ppt/notesSlides/notesSlide8.xml" Id="R72fddf5535b44d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4ae91d2a04f95" /><Relationship Type="http://schemas.openxmlformats.org/officeDocument/2006/relationships/notesSlide" Target="/ppt/notesSlides/notesSlide9.xml" Id="R486e8bdfa8d24f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2133e930f41b1" /><Relationship Type="http://schemas.openxmlformats.org/officeDocument/2006/relationships/notesSlide" Target="/ppt/notesSlides/notesSlide10.xml" Id="Rdb293a9d167049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04d246e91468a" /><Relationship Type="http://schemas.openxmlformats.org/officeDocument/2006/relationships/chart" Target="/ppt/slides/charts/chart1.xml" Id="Ra87435dcb8bb4ce4" /><Relationship Type="http://schemas.openxmlformats.org/officeDocument/2006/relationships/notesSlide" Target="/ppt/notesSlides/notesSlide11.xml" Id="Reff596b17b7b446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f7b5518a8409d" /><Relationship Type="http://schemas.openxmlformats.org/officeDocument/2006/relationships/image" Target="/ppt/media/image3.jpeg" Id="R0b51f1e6c0784792" /><Relationship Type="http://schemas.openxmlformats.org/officeDocument/2006/relationships/image" Target="/ppt/media/image4.jpeg" Id="R4c61cb12acd74176" /><Relationship Type="http://schemas.openxmlformats.org/officeDocument/2006/relationships/notesSlide" Target="/ppt/notesSlides/notesSlide12.xml" Id="R918e00f4f12840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53c8995a84b86" /><Relationship Type="http://schemas.openxmlformats.org/officeDocument/2006/relationships/notesSlide" Target="/ppt/notesSlides/notesSlide13.xml" Id="R8547663c7e20484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1e1df0eba240c3" /><Relationship Type="http://schemas.openxmlformats.org/officeDocument/2006/relationships/image" Target="/ppt/media/image5.png" Id="Rdbbb24d7ff624d80" /><Relationship Type="http://schemas.openxmlformats.org/officeDocument/2006/relationships/notesSlide" Target="/ppt/notesSlides/notesSlide14.xml" Id="R22115bd2a74445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90fb3d91cf4b89" /><Relationship Type="http://schemas.openxmlformats.org/officeDocument/2006/relationships/image" Target="/ppt/media/image6.png" Id="R32bd8e76b43f41bd" /><Relationship Type="http://schemas.openxmlformats.org/officeDocument/2006/relationships/notesSlide" Target="/ppt/notesSlides/notesSlide15.xml" Id="R5f9706eda1984da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5e6a75fe04af5" /><Relationship Type="http://schemas.openxmlformats.org/officeDocument/2006/relationships/notesSlide" Target="/ppt/notesSlides/notesSlide16.xml" Id="R93492d7a07fd4b7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6881fa0cb4a85" /><Relationship Type="http://schemas.openxmlformats.org/officeDocument/2006/relationships/notesSlide" Target="/ppt/notesSlides/notesSlide17.xml" Id="Rcf7b891f9534464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f3bfe76d74d80" /><Relationship Type="http://schemas.openxmlformats.org/officeDocument/2006/relationships/notesSlide" Target="/ppt/notesSlides/notesSlide18.xml" Id="R649f2b3cff3047a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eb663974694111" /><Relationship Type="http://schemas.openxmlformats.org/officeDocument/2006/relationships/chart" Target="/ppt/slides/charts/chart2.xml" Id="R4daaa7965b564af9" /><Relationship Type="http://schemas.openxmlformats.org/officeDocument/2006/relationships/notesSlide" Target="/ppt/notesSlides/notesSlide19.xml" Id="Rb02262e1bc2e4d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e6b0b4c094186" /><Relationship Type="http://schemas.openxmlformats.org/officeDocument/2006/relationships/chart" Target="/ppt/slides/charts/chart3.xml" Id="R6e5f2318dbc74d01" /><Relationship Type="http://schemas.openxmlformats.org/officeDocument/2006/relationships/notesSlide" Target="/ppt/notesSlides/notesSlide20.xml" Id="Rd57c9efc8060434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e6351fe2f4454" /><Relationship Type="http://schemas.openxmlformats.org/officeDocument/2006/relationships/notesSlide" Target="/ppt/notesSlides/notesSlide21.xml" Id="R5ec6cb572920405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8a957ced74f29" /><Relationship Type="http://schemas.openxmlformats.org/officeDocument/2006/relationships/notesSlide" Target="/ppt/notesSlides/notesSlide22.xml" Id="R9022aca08a7d44c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4d8fae6aa4366" /><Relationship Type="http://schemas.openxmlformats.org/officeDocument/2006/relationships/image" Target="/ppt/media/image7.png" Id="R16c5efc14cca4457" /><Relationship Type="http://schemas.openxmlformats.org/officeDocument/2006/relationships/notesSlide" Target="/ppt/notesSlides/notesSlide23.xml" Id="Rb016f9d9fe944ee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20d44c55d41b3" /><Relationship Type="http://schemas.openxmlformats.org/officeDocument/2006/relationships/notesSlide" Target="/ppt/notesSlides/notesSlide24.xml" Id="Rff0feb9fac664e9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411bb9bf9470b" /><Relationship Type="http://schemas.openxmlformats.org/officeDocument/2006/relationships/notesSlide" Target="/ppt/notesSlides/notesSlide25.xml" Id="Rebeba900deae4ea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c99f0cd3544ff" /><Relationship Type="http://schemas.openxmlformats.org/officeDocument/2006/relationships/image" Target="/ppt/media/image5.jpeg" Id="R9edd35877a704c5f" /><Relationship Type="http://schemas.openxmlformats.org/officeDocument/2006/relationships/image" Target="/ppt/media/image8.png" Id="R9dad4c7f2a4d43ec" /><Relationship Type="http://schemas.openxmlformats.org/officeDocument/2006/relationships/image" Target="/ppt/media/image9.png" Id="Re9200f19dab5405c" /><Relationship Type="http://schemas.openxmlformats.org/officeDocument/2006/relationships/notesSlide" Target="/ppt/notesSlides/notesSlide26.xml" Id="Rc869e83cf1ae45e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e4babf1f54a38" /><Relationship Type="http://schemas.openxmlformats.org/officeDocument/2006/relationships/image" Target="/ppt/media/image10.png" Id="R6f1c4715cff34543" /><Relationship Type="http://schemas.openxmlformats.org/officeDocument/2006/relationships/notesSlide" Target="/ppt/notesSlides/notesSlide27.xml" Id="R7ed7629accb34ae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美元／套</c:v>
          </c:tx>
          <c:spPr>
            <a:solidFill xmlns:a="http://schemas.openxmlformats.org/drawingml/2006/main">
              <a:srgbClr val="CF4E2C"/>
            </a:solidFill>
            <a:ln xmlns:a="http://schemas.openxmlformats.org/drawingml/2006/main" w="38100">
              <a:solidFill>
                <a:srgbClr val="CF4E2C"/>
              </a:solidFill>
            </a:ln>
          </c:spPr>
          <c:cat>
            <c:strRef>
              <c:f>'Chart Data'!$A$2:$A$3</c:f>
              <c:strCache>
                <c:ptCount val="2"/>
                <c:pt idx="0">
                  <c:v>Gen-1 Slides</c:v>
                </c:pt>
                <c:pt idx="1">
                  <c:v>Opus 5</c:v>
                </c:pt>
              </c:strCache>
            </c:strRef>
          </c:cat>
          <c:val>
            <c:numRef>
              <c:f>'Chart Data'!$B$2:$B$3</c:f>
              <c:numCache>
                <c:formatCode>$0.00</c:formatCode>
                <c:ptCount val="2"/>
                <c:pt idx="0">
                  <c:v>0.44</c:v>
                </c:pt>
                <c:pt idx="1">
                  <c:v>4.16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0233D"/>
                  </a:solidFill>
                  <a:latin typeface="PingFang TC"/>
                  <a:ea typeface="PingFang TC"/>
                  <a:cs typeface="PingFang T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72768"/>
      </c:catAx>
      <c:valAx>
        <c:axId val="48672768"/>
        <c:scaling>
          <c:orientation val="minMax"/>
          <c:max val="5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CEC2"/>
              </a:solidFill>
            </a:ln>
          </c:spPr>
        </c:majorGridlines>
        <c:numFmt formatCode="$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4F1E8"/>
        </a:solidFill>
      </c:spPr>
    </c:plotArea>
    <c:plotVisOnly val="1"/>
  </c:chart>
  <c:spPr>
    <a:solidFill xmlns:a="http://schemas.openxmlformats.org/drawingml/2006/main">
      <a:srgbClr val="F4F1E8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算力成本／收入</c:v>
          </c:tx>
          <c:spPr>
            <a:solidFill xmlns:a="http://schemas.openxmlformats.org/drawingml/2006/main">
              <a:srgbClr val="CF4E2C"/>
            </a:solidFill>
            <a:ln xmlns:a="http://schemas.openxmlformats.org/drawingml/2006/main" w="38100">
              <a:solidFill>
                <a:srgbClr val="CF4E2C"/>
              </a:solidFill>
            </a:ln>
          </c:spPr>
          <c:cat>
            <c:strRef>
              <c:f>'Chart Data'!$A$2:$A$3</c:f>
              <c:strCache>
                <c:ptCount val="2"/>
                <c:pt idx="0">
                  <c:v>2026 Q1</c:v>
                </c:pt>
                <c:pt idx="1">
                  <c:v>Q2當時預測</c:v>
                </c:pt>
              </c:strCache>
            </c:strRef>
          </c:cat>
          <c:val>
            <c:numRef>
              <c:f>'Chart Data'!$B$2:$B$3</c:f>
              <c:numCache>
                <c:formatCode>0%</c:formatCode>
                <c:ptCount val="2"/>
                <c:pt idx="0">
                  <c:v>0.71</c:v>
                </c:pt>
                <c:pt idx="1">
                  <c:v>0.56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0233D"/>
                  </a:solidFill>
                  <a:latin typeface="PingFang TC"/>
                  <a:ea typeface="PingFang TC"/>
                  <a:cs typeface="PingFang T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CEC2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4F1E8"/>
        </a:solidFill>
      </c:spPr>
    </c:plotArea>
    <c:plotVisOnly val="1"/>
  </c:chart>
  <c:spPr>
    <a:solidFill xmlns:a="http://schemas.openxmlformats.org/drawingml/2006/main">
      <a:srgbClr val="F4F1E8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成本佔比56%時</c:v>
          </c:tx>
          <c:spPr>
            <a:solidFill xmlns:a="http://schemas.openxmlformats.org/drawingml/2006/main">
              <a:srgbClr val="CF4E2C"/>
            </a:solidFill>
            <a:ln xmlns:a="http://schemas.openxmlformats.org/drawingml/2006/main" w="38100">
              <a:solidFill>
                <a:srgbClr val="CF4E2C"/>
              </a:solidFill>
            </a:ln>
          </c:spPr>
          <c:marker>
            <c:symbol val="circle"/>
            <c:size val="8"/>
            <c:spPr>
              <a:solidFill xmlns:a="http://schemas.openxmlformats.org/drawingml/2006/main">
                <a:srgbClr val="CF4E2C"/>
              </a:solidFill>
            </c:spPr>
          </c:marker>
          <c:cat>
            <c:strRef>
              <c:f>'Chart Data'!$A$2:$A$5</c:f>
              <c:strCache>
                <c:ptCount val="4"/>
                <c:pt idx="0">
                  <c:v>收入 +0%</c:v>
                </c:pt>
                <c:pt idx="1">
                  <c:v>+20%</c:v>
                </c:pt>
                <c:pt idx="2">
                  <c:v>+26.8%</c:v>
                </c:pt>
                <c:pt idx="3">
                  <c:v>+50%</c:v>
                </c:pt>
              </c:strCache>
            </c:strRef>
          </c:cat>
          <c:val>
            <c:numRef>
              <c:f>'Chart Data'!$B$2:$B$5</c:f>
              <c:numCache>
                <c:formatCode>0.0</c:formatCode>
                <c:ptCount val="4"/>
                <c:pt idx="0">
                  <c:v>56</c:v>
                </c:pt>
                <c:pt idx="1">
                  <c:v>67.2</c:v>
                </c:pt>
                <c:pt idx="2">
                  <c:v>71</c:v>
                </c:pt>
                <c:pt idx="3">
                  <c:v>84</c:v>
                </c:pt>
              </c:numCache>
            </c:numRef>
          </c:val>
        </c:ser>
        <c:ser>
          <c:idx val="1"/>
          <c:order val="1"/>
          <c:tx>
            <c:v>原來支出＝71</c:v>
          </c:tx>
          <c:spPr>
            <a:ln xmlns:a="http://schemas.openxmlformats.org/drawingml/2006/main" w="19050">
              <a:solidFill>
                <a:srgbClr val="8A949F"/>
              </a:solidFill>
            </a:ln>
          </c:spPr>
          <c:marker>
            <c:symbol val="none"/>
          </c:marker>
          <c:cat>
            <c:strRef>
              <c:f>'Chart Data'!$C$2:$C$5</c:f>
              <c:strCache>
                <c:ptCount val="4"/>
                <c:pt idx="0">
                  <c:v>收入 +0%</c:v>
                </c:pt>
                <c:pt idx="1">
                  <c:v>+20%</c:v>
                </c:pt>
                <c:pt idx="2">
                  <c:v>+26.8%</c:v>
                </c:pt>
                <c:pt idx="3">
                  <c:v>+50%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71</c:v>
                </c:pt>
                <c:pt idx="1">
                  <c:v>71</c:v>
                </c:pt>
                <c:pt idx="2">
                  <c:v>71</c:v>
                </c:pt>
                <c:pt idx="3">
                  <c:v>71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0233D"/>
                  </a:solidFill>
                  <a:latin typeface="PingFang TC"/>
                  <a:ea typeface="PingFang TC"/>
                  <a:cs typeface="PingFang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CEC2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4F1E8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33D"/>
              </a:solidFill>
              <a:latin typeface="PingFang TC"/>
              <a:ea typeface="PingFang TC"/>
              <a:cs typeface="PingFang TC"/>
            </a:defRPr>
          </a:pPr>
        </a:p>
      </c:txPr>
    </c:legend>
    <c:plotVisOnly val="1"/>
  </c:chart>
  <c:spPr>
    <a:solidFill xmlns:a="http://schemas.openxmlformats.org/drawingml/2006/main">
      <a:srgbClr val="F4F1E8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104766-5E02-4C9B-A862-A4AB223F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免責聲明 / DISCLAIMER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76828-B47B-4E4F-894A-FE11A9E3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活動免責聲明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CCB95-2976-4B14-AEB4-EA036D42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93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活動內所載之資料、嘉賓分享、講座內容、市場觀點或任何第三方提供之資訊，均只屬一般性資料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及 / 或相關人士之個人意見，不代表致富證券之立場，亦不應被視為投資建議或作為任何投資決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策之依據。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44D68-37FB-4F95-816D-757126C3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7099"/>
            <a:ext cx="10972800" cy="6328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致富證券不保證有關資料之準確性、完整性、可靠性或即時性，並不就因依賴該等資料而引致之任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何損失或損害承擔任何責任。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56A272-4480-46EC-8728-4E0763C7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6615"/>
            <a:ext cx="10972800" cy="93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活動內容僅供一般參考，並不構成、亦不應被視為任何證券、期貨、基金、結構性產品或其他投資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產品之要約、招攬、邀請、建議、推薦或買賣任何投資產品之依據，亦不構成任何投資、法律、稅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務、會計或其他專業意見。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ED0A7-74E1-4EB2-83E2-C93F6C76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8264"/>
            <a:ext cx="10972800" cy="330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投資涉及風險，投資產品價格可升亦可跌，過往表現並不代表未來表現。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8878A-2239-45F4-B711-6EBB2BC9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5647"/>
            <a:ext cx="10972800" cy="93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任何人士在作出任何投資決定前，應充分了解相關投資產品之性質、風險、收費、法律、稅務及會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計影響，並根據自身之財務狀況、投資目標、投資經驗及風險承受能力作出獨立判斷；如有需要，</a:t>
            </a:r>
          </a:p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應諮詢獨立專業顧問意見。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37838F-4323-4504-BE09-CC1C0BEB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7296"/>
            <a:ext cx="10972800" cy="330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9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本活動由致富證券有限公司提供，內容未經香港證券及期貨事務監察委員會審閱。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D4EDFD-FC93-46F1-994D-01800602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01 / 27</a:t>
            </a:r>
          </a:p>
        </p:txBody>
      </p:sp>
    </p:spTree>
    <p:extLst>
      <p:ext uri="{BB962C8B-B14F-4D97-AF65-F5344CB8AC3E}">
        <p14:creationId xmlns:p14="http://schemas.microsoft.com/office/powerpoint/2010/main" val="17140379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C7FD2E-179A-4203-A4C5-56551C97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rPr>
              <a:t>2026年9月18日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B6AE3-FBFC-4C7F-97F5-DF2597B7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858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4425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AI下半場</a:t>
            </a:r>
          </a:p>
          <a:p xmlns:a="http://schemas.openxmlformats.org/drawingml/2006/main">
            <a:pPr>
              <a:defRPr sz="4425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4425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一線從業者的觀察與認知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F6137-B1DF-4C8E-868E-21E1B8B7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10668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從日常工作與產品交付，看懂模型、算力與能源</a:t>
            </a:r>
          </a:p>
          <a:p xmlns:a="http://schemas.openxmlformats.org/drawingml/2006/main">
            <a:pPr>
              <a:defRPr sz="2100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Bruce Huang｜HolyCrab.ai · OpenClaw Asia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8791A5-F0E5-4943-BBF5-173DEC2A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350" b="1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免責聲明 / DISCLAIMER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9436C-8985-40C7-A079-4879528C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1725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1. 本內容不構成投資建議。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A538E7-46E6-4BE6-B423-93545472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1725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2. 本人目前可能持有，且未來也可能持有文中提到的一些上市公司的股票或金融衍生品。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4BDFC4-0540-4C4C-9885-73A9B6D4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02 / 27</a:t>
            </a:r>
          </a:p>
        </p:txBody>
      </p:sp>
    </p:spTree>
    <p:extLst>
      <p:ext uri="{BB962C8B-B14F-4D97-AF65-F5344CB8AC3E}">
        <p14:creationId xmlns:p14="http://schemas.microsoft.com/office/powerpoint/2010/main" val="1984489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f783a79bd463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606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187E7-89E1-4273-BD2D-9FB34C0D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五層地圖 / 從應用看回上游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A3AD2-2D65-479F-859A-11087042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每一層，都有不同的生意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10972800" cy="3257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5429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五層蛋糕（由上而下）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今天看什麼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應用 Applications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Agent、影片交付、客戶付費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模型 Models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開源模型、蒸餾、Anthropic成本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基礎設施 Infrastructure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推理服務、AIDC與合同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芯片 Chips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GPU、專用芯片與採購份額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能源 Energy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電力接入、電價與供電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9F888-0E73-4AB7-B29E-9802273B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層級依NVIDIA框架｜案例定位為講者分析；企業可跨層經營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D0EEEF-1AD6-4F70-A252-8545ABC2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04 / 27</a:t>
            </a:r>
          </a:p>
        </p:txBody>
      </p:sp>
    </p:spTree>
    <p:extLst>
      <p:ext uri="{BB962C8B-B14F-4D97-AF65-F5344CB8AC3E}">
        <p14:creationId xmlns:p14="http://schemas.microsoft.com/office/powerpoint/2010/main" val="1976927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F8538-A5CF-4D4D-9F74-55CBA811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BRUCE 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50D1C-A61B-4F75-8574-972785AB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我做產品，也組織AI社區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d1cd4b2494661"/>
          <a:stretch xmlns:a="http://schemas.openxmlformats.org/drawingml/2006/main"/>
        </p:blipFill>
        <p:spPr>
          <a:xfrm xmlns:a="http://schemas.openxmlformats.org/drawingml/2006/main">
            <a:off x="609600" y="2572941"/>
            <a:ext cx="3162300" cy="1778794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A04E4-AFCF-4DE1-8A4A-22096D1C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31623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ClawCon HK · 2月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e75814c4f4ffc"/>
          <a:stretch xmlns:a="http://schemas.openxmlformats.org/drawingml/2006/main"/>
        </p:blipFill>
        <p:spPr>
          <a:xfrm xmlns:a="http://schemas.openxmlformats.org/drawingml/2006/main">
            <a:off x="4114800" y="2705362"/>
            <a:ext cx="3162300" cy="151395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24C57-257E-4BE1-B210-62A25607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81200"/>
            <a:ext cx="31623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ClawCon Macao · 5月底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f48da59c1d4e3c"/>
          <a:stretch xmlns:a="http://schemas.openxmlformats.org/drawingml/2006/main"/>
        </p:blipFill>
        <p:spPr>
          <a:xfrm xmlns:a="http://schemas.openxmlformats.org/drawingml/2006/main">
            <a:off x="8672325" y="2352675"/>
            <a:ext cx="1857750" cy="22193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8EF3F-5560-431B-BF1E-162E5440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981200"/>
            <a:ext cx="3962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HolyCrab.ai · 影片生成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FF56D2-9F53-48D6-BE5B-0BCFC808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0906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曾任職微軟、阿里雲，之後創業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46707B-8C34-4000-A809-AD1A26C1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387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OpenClaw Asia 發起人  ·  HolyCrab.ai 創辦人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6F8BD3-254A-4457-9FC5-95EE5A43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Bruce Huang · OpenClaw Asia · HolyCrab.ai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6D0C3-A92E-493A-B13D-28E2CF19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05 / 27</a:t>
            </a:r>
          </a:p>
        </p:txBody>
      </p:sp>
    </p:spTree>
    <p:extLst>
      <p:ext uri="{BB962C8B-B14F-4D97-AF65-F5344CB8AC3E}">
        <p14:creationId xmlns:p14="http://schemas.microsoft.com/office/powerpoint/2010/main" val="9167529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8C7F21-455F-4727-A6A3-8AF0B77D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AGENT如何做事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ADBFC2-BA3E-4C08-921E-326EACE2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Agent從問問題走向交辦任務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5f8e7a48d4128"/>
          <a:srcRect xmlns:a="http://schemas.openxmlformats.org/drawingml/2006/main" l="0" t="15611" r="0" b="156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266950"/>
            <a:ext cx="10972800" cy="3143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4C51B2-0264-42CC-BC02-0AC4F3A0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1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人交目標  →  Agent行動與讀取反饋  →  人驗收成果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CF3323-2113-4B25-956F-1067171F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Anthropic · Building effective agents｜行動、反饋與停止循環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6DA5C-2EBC-4214-BA86-C5634129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06 / 27</a:t>
            </a:r>
          </a:p>
        </p:txBody>
      </p:sp>
    </p:spTree>
    <p:extLst>
      <p:ext uri="{BB962C8B-B14F-4D97-AF65-F5344CB8AC3E}">
        <p14:creationId xmlns:p14="http://schemas.microsoft.com/office/powerpoint/2010/main" val="11076318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07836-56C4-47C2-947F-1D21E522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對白領工作的衝擊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5D1A2-F022-4978-8C18-B296EE81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白領的重複工作</a:t>
            </a:r>
          </a:p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正在被重新定價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5b6ecb4984097"/>
          <a:stretch xmlns:a="http://schemas.openxmlformats.org/drawingml/2006/main"/>
        </p:blipFill>
        <p:spPr>
          <a:xfrm xmlns:a="http://schemas.openxmlformats.org/drawingml/2006/main">
            <a:off x="820057" y="2571750"/>
            <a:ext cx="5865586" cy="3486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CB6DA-A2E7-4D66-8B78-80942785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43175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單次信用核查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97865-F527-4372-A6AF-FCFA3026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067050"/>
            <a:ext cx="4191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36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$200 → $0.17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7626C-5206-4DEF-BFD4-037B0362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86715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42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OpenAI CFO · CNBC · 2026.09.15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54195E-36D0-4A7F-9F13-835F828C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10075"/>
            <a:ext cx="4143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17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我的判斷：初級崗位</a:t>
            </a:r>
          </a:p>
          <a:p xmlns:a="http://schemas.openxmlformats.org/drawingml/2006/main">
            <a:pPr>
              <a:defRPr sz="217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17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需求可能先承壓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7C517-9523-4276-9ACC-688D5CAA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362575"/>
            <a:ext cx="4143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Friar亦強調：人轉向更複雜任務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3B584-2F95-4918-8304-2237C807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0"/>
            <a:ext cx="10810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圖：AI輸出token份額，非裁員比例｜成本為管理層自述，未披露全成本口徑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762911-616F-428D-B2E0-825960B0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07 / 27</a:t>
            </a:r>
          </a:p>
        </p:txBody>
      </p:sp>
    </p:spTree>
    <p:extLst>
      <p:ext uri="{BB962C8B-B14F-4D97-AF65-F5344CB8AC3E}">
        <p14:creationId xmlns:p14="http://schemas.microsoft.com/office/powerpoint/2010/main" val="1566744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112F5-6786-4335-806F-4CD4B09D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投資人熟悉的工作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29DA7-63EF-4443-A1D4-1C3CF2D8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一份公司研究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可以交辦成完整任務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1912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你交辦什麼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Agent應交回什麼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三份公開公告與一個問題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有來源的事實與口徑對照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比較收入、融資與估值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清楚分開的數字與差異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列出仍然缺失的證據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待核實項目與下一步清單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AF95A-5921-45AE-AA6C-53EFF89A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人判斷投資；Agent推進資料工作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5ADC1-3711-4474-9AE5-4189AC79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教學任務示例｜不宣稱已測得省時比例或投資績效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220DA-D2D9-4F13-A82C-A6658902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08 / 27</a:t>
            </a:r>
          </a:p>
        </p:txBody>
      </p:sp>
    </p:spTree>
    <p:extLst>
      <p:ext uri="{BB962C8B-B14F-4D97-AF65-F5344CB8AC3E}">
        <p14:creationId xmlns:p14="http://schemas.microsoft.com/office/powerpoint/2010/main" val="15144323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B9731-D0F9-451B-A26A-DFE80ED7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研究 · 搭建 · 應用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94042-578E-40A5-BBCB-CED79510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三類角色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在AI產業中創造不同價值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1912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角色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創造什麼價值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研究模型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提供更強、更有效率的能力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搭建Agent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把工具與流程接成可靠交付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應用AI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定義業務問題、驗收並付費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A3164-2A63-4C6A-87FD-F955ACF5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投資先看：公司掌握哪一環的客戶與優勢？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2E59D-9F8D-445D-BF33-9237FA98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角色可重疊｜能力、系統與業務結果需要不同證據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9D4A2-F75A-40F3-8D6F-0C1898AC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09 / 27</a:t>
            </a:r>
          </a:p>
        </p:txBody>
      </p:sp>
    </p:spTree>
    <p:extLst>
      <p:ext uri="{BB962C8B-B14F-4D97-AF65-F5344CB8AC3E}">
        <p14:creationId xmlns:p14="http://schemas.microsoft.com/office/powerpoint/2010/main" val="19483791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AAED9-F5B5-4803-A7E4-44944EA7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商業判斷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1FBE3-DE6E-4EEF-AA71-09B4B7C9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Agent生意能否成立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要看完整交付成本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60D7B-825A-4E6A-B656-ACE188EA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每個合格成果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42F12-4C34-43C5-BBDC-241218EF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模型費＋重試＋人工核驗＋運營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F3ACA-F552-42D5-9243-8A9428D0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099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客戶會不會持續付費？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BF083-FE94-4EC4-A14C-8ECB034D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8957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失敗與人工接管有多少？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BB4BA-075F-4B62-8B6C-D04400F5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815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換一個模型後，價值還在嗎？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0371BC-AC37-4EE4-A874-B23A2999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分析框架｜比較同樣品質、時限與服務範圍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7AE68-C8B8-4AD6-B800-F37E027E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10 / 27</a:t>
            </a:r>
          </a:p>
        </p:txBody>
      </p:sp>
    </p:spTree>
    <p:extLst>
      <p:ext uri="{BB962C8B-B14F-4D97-AF65-F5344CB8AC3E}">
        <p14:creationId xmlns:p14="http://schemas.microsoft.com/office/powerpoint/2010/main" val="16491928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9AFCDE-989E-435F-8211-3DDBCA77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GENSPARK × MINIMAX M3 × FIREWORKS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89C4A-BCEE-4DB6-A297-55725BDE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Agent的成本</a:t>
            </a:r>
          </a:p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要按完成的工作算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22A8FE-0A00-4F88-910F-773E80F4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676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PPT任務的模型調用支出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09600" y="2695575"/>
          <a:ext xmlns:a="http://schemas.openxmlformats.org/drawingml/2006/main" cx="6858000" cy="29337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87435dcb8bb4ce4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18152-B209-4FF6-8B46-58C8BA02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667000"/>
            <a:ext cx="3714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36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約 9.5 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270B5-40F6-4937-BA41-21363222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7052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通用模型與專用模型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0FA76-1210-42A5-9B02-61B2B2E9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286250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成本差異值得重視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F0C24-DA37-4D1D-8B3D-408968E6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86727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完整交付仍要算人工與重試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9D804-8D0A-4E70-8DCD-65C7D1EF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42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MiniMax為港交所上市公司（0100.HK）；本頁僅轉述公開技術合作，不構成推薦。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E5C322-AEF5-4573-B39E-0AAC0E9A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Genspark自測：200項PPT任務｜未計入重試、人工修改、研發與訓練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38810-D40A-4E9C-A51F-B2F56525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11 / 27</a:t>
            </a:r>
          </a:p>
        </p:txBody>
      </p:sp>
    </p:spTree>
    <p:extLst>
      <p:ext uri="{BB962C8B-B14F-4D97-AF65-F5344CB8AC3E}">
        <p14:creationId xmlns:p14="http://schemas.microsoft.com/office/powerpoint/2010/main" val="20633256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306A1-5F7D-4284-B90F-5BC0B6A2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應用層 / 影片怎樣成為生意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47759-5E9E-4562-85E5-3FE24BF2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影片生成，接進真實工作場景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F88B3-8864-411D-80B5-B187A376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6572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9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產品概念廣告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1f1e6c0784792"/>
          <a:stretch xmlns:a="http://schemas.openxmlformats.org/drawingml/2006/main"/>
        </p:blipFill>
        <p:spPr>
          <a:xfrm xmlns:a="http://schemas.openxmlformats.org/drawingml/2006/main">
            <a:off x="676890" y="2352675"/>
            <a:ext cx="6437671" cy="36957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BBAFA-700B-48B2-9B3A-0B6E305B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838325"/>
            <a:ext cx="32861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9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日文自我介紹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1cb12acd74176"/>
          <a:stretch xmlns:a="http://schemas.openxmlformats.org/drawingml/2006/main"/>
        </p:blipFill>
        <p:spPr>
          <a:xfrm xmlns:a="http://schemas.openxmlformats.org/drawingml/2006/main">
            <a:off x="8248650" y="2202498"/>
            <a:ext cx="2133600" cy="379603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62741-1594-4025-9740-61DAEC72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Bruce / HolyCrab工作坊作品｜AI概念廣告，非Apple官方廣告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F3E49-4954-4ED8-940F-6F7D94CC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12 / 27</a:t>
            </a:r>
          </a:p>
        </p:txBody>
      </p:sp>
    </p:spTree>
    <p:extLst>
      <p:ext uri="{BB962C8B-B14F-4D97-AF65-F5344CB8AC3E}">
        <p14:creationId xmlns:p14="http://schemas.microsoft.com/office/powerpoint/2010/main" val="14388334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9147F-6477-4444-9512-0353EC97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應用與模型 / 字節、豆包、SEEDANCE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056BE-807F-462F-968D-8AE4B89D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字節的用量、收入與投入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要分開看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79361D-1126-4D1B-9640-7DC25C1D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76575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應用用量：豆包日均token &gt;180萬億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9D56F-4554-4716-9CFF-621E2804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29050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付費機制：影片API按量收費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C8D64-CE4D-4CF5-BF4B-1C230679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81525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真實收入：需要單獨披露與驗證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088C2-A7BF-4F41-BDBF-26B50FBD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2026.06.23 採訪：Seedance 2.0收入傳言偏高｜用量與收入須分開核對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20419-E96A-4EDC-B98C-46B0E9AB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13 / 27</a:t>
            </a:r>
          </a:p>
        </p:txBody>
      </p:sp>
    </p:spTree>
    <p:extLst>
      <p:ext uri="{BB962C8B-B14F-4D97-AF65-F5344CB8AC3E}">
        <p14:creationId xmlns:p14="http://schemas.microsoft.com/office/powerpoint/2010/main" val="8296416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b24d7ff624d80"/>
          <a:stretch xmlns:a="http://schemas.openxmlformats.org/drawingml/2006/main"/>
        </p:blipFill>
        <p:spPr>
          <a:xfrm xmlns:a="http://schemas.openxmlformats.org/drawingml/2006/main">
            <a:off x="0" y="381000"/>
            <a:ext cx="12192000" cy="6096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965C1-38DF-4186-92E1-2984B3FBB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收購新聞 / 2026.08.19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6C37B6-B5AB-4F21-B74A-968E3953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Stripe 協議收購 OpenRouter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1AE51-AFFF-4571-A65A-E471BD0A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傳聞逾80億美元｜官方未披露金額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1F73A-1694-444A-931C-11D3B1A4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我的觀察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32B64-228A-4621-A322-72C98366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模型越多，接入與交易入口越有價值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CF7AF-009E-49C3-BD39-337265E0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來源：Reuters引述知情人士（2026.08.19）｜傳聞金額，非官方確認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699CC-C685-40A7-835C-E817A620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14 / 27</a:t>
            </a:r>
          </a:p>
        </p:txBody>
      </p:sp>
    </p:spTree>
    <p:extLst>
      <p:ext uri="{BB962C8B-B14F-4D97-AF65-F5344CB8AC3E}">
        <p14:creationId xmlns:p14="http://schemas.microsoft.com/office/powerpoint/2010/main" val="6524921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d8e76b43f41b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8E358A-2EBE-4A6E-8304-4F432D5A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4D65E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A4D65E"/>
                </a:solidFill>
                <a:latin typeface="PingFang TC"/>
                <a:ea typeface="PingFang TC"/>
                <a:cs typeface="PingFang TC"/>
              </a:rPr>
              <a:t>收購新聞 / 2026.09.03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D92F07-66A3-4A14-9023-670ACF73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NVIDIA 宣布收購 Hugging Face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D568C-D42B-4C48-A4C2-5D46BE32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約129.3億美元｜預計2027上半年交割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C9A7E-D3E6-46AF-BE9E-A9E23C65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4D65E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A4D65E"/>
                </a:solidFill>
                <a:latin typeface="PingFang TC"/>
                <a:ea typeface="PingFang TC"/>
                <a:cs typeface="PingFang TC"/>
              </a:rPr>
              <a:t>我的觀察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5B1D5-388C-41E0-B680-AF73D4F4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開放模型越普及，部署與推理的算力需求越大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63571-5694-46C0-A19C-7DDF6A61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來源：NVIDIA公告、SEC｜金額含員工安排；平台繼續支持其他算力供應商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86D97B-60E7-4BA9-9672-ABF66E42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15 / 27</a:t>
            </a:r>
          </a:p>
        </p:txBody>
      </p:sp>
    </p:spTree>
    <p:extLst>
      <p:ext uri="{BB962C8B-B14F-4D97-AF65-F5344CB8AC3E}">
        <p14:creationId xmlns:p14="http://schemas.microsoft.com/office/powerpoint/2010/main" val="203322355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E9C817-811E-4CBD-9C4A-6EA171DD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模型層 / 開源模型的全球生意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C7E98-7262-4D8D-AF2E-FD46A2F6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主權AI可以從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開源模型底座起步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05CE9-2B10-470D-B995-1AF2522D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&gt;1萬億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8AB2D-4B7B-4C16-8548-624713B0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阿拉伯語訓練token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FB7E4-C3F7-48C5-925D-3ABB9E63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099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HUMAIN × MiniMax M3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AFE690-8669-4619-ACD9-BFB812B9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8957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阿拉伯語適配與持續訓練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3C2AF-5BDA-47FA-AD65-6136E75A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815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本地需求，形成定制與交付機會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30947E-30F5-445E-A714-E8CF1C82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42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MiniMax為港交所上市公司（0100.HK）；本頁僅轉述公開技術合作，不構成推薦。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110357-B593-4060-B826-D351DA04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HUMAIN公告 · 2026.09.03｜研究預覽，非全面部署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2923CD-174C-4C44-89F3-A560270A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16 / 27</a:t>
            </a:r>
          </a:p>
        </p:txBody>
      </p:sp>
    </p:spTree>
    <p:extLst>
      <p:ext uri="{BB962C8B-B14F-4D97-AF65-F5344CB8AC3E}">
        <p14:creationId xmlns:p14="http://schemas.microsoft.com/office/powerpoint/2010/main" val="9110958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E68D01-41DB-4BB4-9C91-12E336D3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模型層 / 蒸餾與競爭優勢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170EB-56A8-4AAE-B428-1F518019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我的判斷：能力更快普及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交付能力更難複製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A8695-345D-42B4-AAEA-083C7EBE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4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模型的領先窗口縮短，算力與能源的交付更重要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B346D-50A5-40C8-AD77-1BD60252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5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輔證：劉藝（格里菲斯大學助理教授、AI安全研究者）· 晚點訪談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62CF0-FE1D-400B-BB27-BD5F005D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蒸餾讓另一個模型學習強模型的示範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D5F5B-AFF7-4D54-A355-3DCC413C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開源模型能加快跟進，前沿創新仍在繼續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45AA7-FA1C-41F4-AD5A-44C389D2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你要掌握的：客戶工作流、可靠交付與可用算力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23F62-73A6-444C-981C-A67660EB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講者產業判斷｜蒸餾效果取決於任務與數據；授權問題另行判斷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EF0BF8-97A4-4AA0-9BAD-4D12E1D4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17 / 27</a:t>
            </a:r>
          </a:p>
        </p:txBody>
      </p:sp>
    </p:spTree>
    <p:extLst>
      <p:ext uri="{BB962C8B-B14F-4D97-AF65-F5344CB8AC3E}">
        <p14:creationId xmlns:p14="http://schemas.microsoft.com/office/powerpoint/2010/main" val="20615366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7616B7-462A-4472-A62B-E29E392C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基礎設施層 / 推理服務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E2C3C-B5F7-4AD6-A342-CC225960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Token工廠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已形成服務收入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FD000-CFCE-4EB4-BB47-1C4F6C77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&gt;10億美元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ED6DA-0C5B-4307-BB9B-CCE609C1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Fireworks年化收入運行率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6B82A-4C10-4C90-9149-D99764C6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099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按調用量收費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9E282-A861-4B4E-AC08-D66201EA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8957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專屬容量與部署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F2D78-699C-4446-801B-DD72738D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815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訓練、優化與企業服務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D275A-CB54-4CE3-94AC-A2A4027D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公司自報 · 2026.07.15｜非全年已實現收入，非利潤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94375-ADF3-412B-98D2-A0899DC8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18 / 27</a:t>
            </a:r>
          </a:p>
        </p:txBody>
      </p:sp>
    </p:spTree>
    <p:extLst>
      <p:ext uri="{BB962C8B-B14F-4D97-AF65-F5344CB8AC3E}">
        <p14:creationId xmlns:p14="http://schemas.microsoft.com/office/powerpoint/2010/main" val="151954257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2753CB-A90C-4186-A711-B6FB8621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模型層 / 盈利預期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FB6D0-7994-4590-BCB5-22702817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Anthropic每賺1美元</a:t>
            </a:r>
          </a:p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要付多少算力費？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E67BBA-AC41-47E2-8F76-DEBFB814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676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算力成本／收入（報道口徑）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09600" y="2695575"/>
          <a:ext xmlns:a="http://schemas.openxmlformats.org/drawingml/2006/main" cx="6858000" cy="29337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daaa7965b564af9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62D6C-A572-4AC3-AC11-E1A3E2EF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667000"/>
            <a:ext cx="3714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每1美元少花0.15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F47FE-5935-4242-B122-61A34B47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7052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算力費：0.71 → 0.56美元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48836D-7B20-43CE-8A06-1D7D8FA8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286250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56%為當時預測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1BFE9-0E86-4F1B-8CF3-28089D43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86727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差額仍要支付研發等費用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4AA1E-04B3-4F32-822C-D247169D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結論：盈利空間可能改善，尚不能據此判定盈利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28F6F-3F8B-4F16-BCF6-636BCB16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WSJ 2026.05報道及公開轉述｜Q2為當時預測，未取得審計成本明細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F9E44-FCC6-45C4-AE9C-C8BB3A32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19 / 27</a:t>
            </a:r>
          </a:p>
        </p:txBody>
      </p:sp>
    </p:spTree>
    <p:extLst>
      <p:ext uri="{BB962C8B-B14F-4D97-AF65-F5344CB8AC3E}">
        <p14:creationId xmlns:p14="http://schemas.microsoft.com/office/powerpoint/2010/main" val="9830024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8D5A71-7AAA-430A-B784-356D6EA9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模型層與上游 / 教學算例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947BB-8170-4F40-8655-5FE74D1E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成本佔比下降</a:t>
            </a:r>
          </a:p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6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算力支出仍可能增加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80FF5-5D88-4F2B-8997-413819EE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676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算力支出指數（原來＝71）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09600" y="2695575"/>
          <a:ext xmlns:a="http://schemas.openxmlformats.org/drawingml/2006/main" cx="6858000" cy="29337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e5f2318dbc74d01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538A47-698F-450A-941F-09AD64F3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667000"/>
            <a:ext cx="3714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算力支出 +18.3%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E0251-909A-473E-A845-879A26A3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7052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假設收入：100 → 150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BB4CE-3E67-449E-A8C0-AC754822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286250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算力支出：71 → 84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0EEC4-690C-4ABC-9546-A1DA196D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86727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收入增幅須超過26.8%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DD39B-F6C7-4225-B0A4-E32485A4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21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結論：收入增長夠快，效率提升仍可伴隨算力支出增加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F348E-DE92-4EFC-BDC4-DFFF20CE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純假設算例｜門檻＝71÷56−1；算力支出不等於當期芯片訂單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7D86D-518E-4A41-B746-F4F3F778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20 / 27</a:t>
            </a:r>
          </a:p>
        </p:txBody>
      </p:sp>
    </p:spTree>
    <p:extLst>
      <p:ext uri="{BB962C8B-B14F-4D97-AF65-F5344CB8AC3E}">
        <p14:creationId xmlns:p14="http://schemas.microsoft.com/office/powerpoint/2010/main" val="18070156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134E7-055A-4E01-8E40-E255CECA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芯片層 / GPU與專用芯片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9D326-F22F-47AE-9940-6F475FC7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算力訂單也會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在不同芯片之間分配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8422B3-8A85-4FCB-A61D-B6D8A057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買誰的算力？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2E2EB-CD83-4C64-8966-47D2721F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總需求增長，也要看供應商份額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8905C-EE0C-4D79-A0EC-451DCF1C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099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NVIDIA GPU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433EC-6A41-4E39-83BA-96DAB2FF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8957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Google TPU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15290-199A-4719-9380-B1AE9F7E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815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AWS Trainium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D38D66-B5CE-4A5B-87D0-C2CE2A88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Anthropic官方：同時使用三類芯片｜不能據此歸因56%的成本預測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EF104-66A2-469D-9226-381F44A5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21 / 27</a:t>
            </a:r>
          </a:p>
        </p:txBody>
      </p:sp>
    </p:spTree>
    <p:extLst>
      <p:ext uri="{BB962C8B-B14F-4D97-AF65-F5344CB8AC3E}">
        <p14:creationId xmlns:p14="http://schemas.microsoft.com/office/powerpoint/2010/main" val="77465488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17D133-4DAD-4CAE-9BC0-BB28F08B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基礎設施層 / AIDC合同與交付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5709A-E588-4C52-A47C-72A90A48E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AIDC的收入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始於能交付的合同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862584-6F1E-4B68-BE45-7FCB5989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296億美元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B8E05-BE91-4E07-9AEF-8F9ECC90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Reuters報道的字節貸款安排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8BCC0-0DAB-4C60-8B9F-F73DDC40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099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客戶與最低付款承諾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4E8BF-ACC5-4B90-8DA6-41FFE69C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8957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上電、交付與起租時間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32576-8B6B-4CA0-9F53-2A5B8F4E5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815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扣除成本後的現金回收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D9440D-DE24-416F-9929-5B9FA9D8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2026.09.04 報道｜融資安排，非營收或已實支資本開支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CDF32F-70F8-4C28-BEE7-D087B449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22 / 27</a:t>
            </a:r>
          </a:p>
        </p:txBody>
      </p:sp>
    </p:spTree>
    <p:extLst>
      <p:ext uri="{BB962C8B-B14F-4D97-AF65-F5344CB8AC3E}">
        <p14:creationId xmlns:p14="http://schemas.microsoft.com/office/powerpoint/2010/main" val="193835483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c5efc14cca4457"/>
          <a:stretch xmlns:a="http://schemas.openxmlformats.org/drawingml/2006/main"/>
        </p:blipFill>
        <p:spPr>
          <a:xfrm xmlns:a="http://schemas.openxmlformats.org/drawingml/2006/main">
            <a:off x="277179" y="0"/>
            <a:ext cx="1163764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8035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59B485-FC65-4AC9-9960-D6A8BC3B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rPr>
              <a:t>我的判斷 / 回到你的工作與生意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578F50-50EF-40F3-94FF-E6F986F5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我最想留下的三個認知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7AAD25-60E3-472C-A9E7-F737EEA25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76575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應用：掌握工作流，才能把能力變成交付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520B6-E683-47A0-96BA-1FC56C43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29050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模型：能力普及，持續領先的成本更高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9F1CBC-0DBB-4D4C-B776-3B84032C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81525"/>
            <a:ext cx="10715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底層：能按時交付的算力與能源更重要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3E27B-9D82-464F-97E4-7B8C4250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個人產業判斷，不構成投資建議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F1554-7A8F-43FD-9F07-672A4E88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24 / 27</a:t>
            </a:r>
          </a:p>
        </p:txBody>
      </p:sp>
    </p:spTree>
    <p:extLst>
      <p:ext uri="{BB962C8B-B14F-4D97-AF65-F5344CB8AC3E}">
        <p14:creationId xmlns:p14="http://schemas.microsoft.com/office/powerpoint/2010/main" val="175808871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7EA427-11A1-4B4B-80E0-6CFE7CE8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交流 / 財務、盈利與估值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DD5DF-2EDD-4F7E-94C0-DF83C09A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誰在賺錢，怎樣看估值？</a:t>
            </a:r>
          </a:p>
          <a:p xmlns:a="http://schemas.openxmlformats.org/drawingml/2006/main">
            <a:pPr>
              <a:def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留給大家一起交流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571750"/>
          <a:ext xmlns:a="http://schemas.openxmlformats.org/drawingml/2006/main" cx="10972800" cy="3257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5429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五層蛋糕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投資先看什麼</a:t>
                      </a:r>
                    </a:p>
                  </a:txBody>
                  <a:tcPr marL="91440" marR="91440" marT="45720" marB="45720">
                    <a:solidFill>
                      <a:srgbClr val="E6DFD2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應用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付費、留存、交付毛利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模型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成本佔比、訓練投入、競爭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基礎設施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合同、交付、負債與現金流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芯片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訂單、效率、供應商份額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能源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33D"/>
                          </a:solidFill>
                          <a:latin typeface="PingFang TC"/>
                          <a:ea typeface="PingFang TC"/>
                          <a:cs typeface="PingFang TC"/>
                        </a:rPr>
                        <a:t>接網、電價、長約及供電</a:t>
                      </a:r>
                    </a:p>
                  </a:txBody>
                  <a:tcPr marL="91440" marR="91440" marT="45720" marB="45720">
                    <a:solidFill>
                      <a:srgbClr val="F4F1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3EB6A-4EE4-4CE7-B07C-D1EF0C6E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7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收入增長、融資估值、股價表現是不同問題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37745-89C5-4BD5-AF05-D57C662E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25 / 27</a:t>
            </a:r>
          </a:p>
        </p:txBody>
      </p:sp>
    </p:spTree>
    <p:extLst>
      <p:ext uri="{BB962C8B-B14F-4D97-AF65-F5344CB8AC3E}">
        <p14:creationId xmlns:p14="http://schemas.microsoft.com/office/powerpoint/2010/main" val="1381721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9286D4-51FB-4752-A1EF-F35DF2C3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E9B79A"/>
                </a:solidFill>
                <a:latin typeface="PingFang TC"/>
                <a:ea typeface="PingFang TC"/>
                <a:cs typeface="PingFang TC"/>
              </a:rPr>
              <a:t>GIFT / 會後來領，順便聊聊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BCE70-43DA-46A5-B4EE-FD5D7090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375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送你一份AI體驗禮物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dd35877a704c5f"/>
          <a:stretch xmlns:a="http://schemas.openxmlformats.org/drawingml/2006/main"/>
        </p:blipFill>
        <p:spPr>
          <a:xfrm xmlns:a="http://schemas.openxmlformats.org/drawingml/2006/main">
            <a:off x="611023" y="2095500"/>
            <a:ext cx="2378404" cy="31718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8CAE1-03D7-41DB-9B6D-245F9C8E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933575"/>
            <a:ext cx="819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《認知機器》一本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E7E4B-C67D-4B0C-B3AC-8B5F9A21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438400"/>
            <a:ext cx="819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9B79A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E9B79A"/>
                </a:solidFill>
                <a:latin typeface="PingFang TC"/>
                <a:ea typeface="PingFang TC"/>
                <a:cs typeface="PingFang TC"/>
              </a:rPr>
              <a:t>HolyCrab US$5 平台體驗金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9F05E-EE8E-42CA-BBAB-F53A78C7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90850"/>
            <a:ext cx="8191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歡迎會後來領，帶個AI問題聊聊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d4c7f2a4d43ec"/>
          <a:stretch xmlns:a="http://schemas.openxmlformats.org/drawingml/2006/main"/>
        </p:blipFill>
        <p:spPr>
          <a:xfrm xmlns:a="http://schemas.openxmlformats.org/drawingml/2006/main">
            <a:off x="4514850" y="3562350"/>
            <a:ext cx="1619250" cy="1619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2A56C-BD48-4FD9-A590-2C0CF077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21970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領 PPT Deck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00f19dab5405c"/>
          <a:stretch xmlns:a="http://schemas.openxmlformats.org/drawingml/2006/main"/>
        </p:blipFill>
        <p:spPr>
          <a:xfrm xmlns:a="http://schemas.openxmlformats.org/drawingml/2006/main">
            <a:off x="8134350" y="3562350"/>
            <a:ext cx="1619250" cy="16192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EA415-3150-4190-8036-4CE5AE42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521970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F1E8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F4F1E8"/>
                </a:solidFill>
                <a:latin typeface="PingFang TC"/>
                <a:ea typeface="PingFang TC"/>
                <a:cs typeface="PingFang TC"/>
              </a:rPr>
              <a:t>對外 Profile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E5218-DD5E-4793-8C9B-1E1F6A4A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35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1. 本內容不構成投資建議。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A26D9B-26F8-43D2-9D1A-23141689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35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2. 本人目前可能持有，且未來也可能持有文中提到的一些上市公司的股票或金融衍生品。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DF4B5-39BE-4F98-B654-3625E4D1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B9C4CF"/>
                </a:solidFill>
                <a:latin typeface="PingFang TC"/>
                <a:ea typeface="PingFang TC"/>
                <a:cs typeface="PingFang TC"/>
              </a:rPr>
              <a:t>26 / 27</a:t>
            </a:r>
          </a:p>
        </p:txBody>
      </p:sp>
    </p:spTree>
    <p:extLst>
      <p:ext uri="{BB962C8B-B14F-4D97-AF65-F5344CB8AC3E}">
        <p14:creationId xmlns:p14="http://schemas.microsoft.com/office/powerpoint/2010/main" val="187416783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0FC97-76BA-4AC7-A8F5-AE3C5E92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575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免責聲明 / DISCLAIMER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04F3B-F092-4BE4-88AB-4394C820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活動免責聲明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0815CD-C4BB-4C16-A17D-3116186B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7715250" cy="795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活動內所載之資料、嘉賓分享、講座內容、市場觀點或任何第三方提供之資訊，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均只屬一般性資料及 / 或相關人士之個人意見，不代表致富證券之立場，亦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不應被視為投資建議或作為任何投資決策之依據。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CC14D-76A9-4C3C-919B-42011EAF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7653"/>
            <a:ext cx="7715250" cy="539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致富證券不保證有關資料之準確性、完整性、可靠性或即時性，並不就因依賴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該等資料而引致之任何損失或損害承擔任何責任。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C2A74-F81F-48BB-B96F-92FF0277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4205"/>
            <a:ext cx="7715250" cy="795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活動內容僅供一般參考，並不構成、亦不應被視為任何證券、期貨、基金、結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構性產品或其他投資產品之要約、招攬、邀請、建議、推薦或買賣任何投資產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品之依據，亦不構成任何投資、法律、稅務、會計或其他專業意見。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21F2C-5903-4BDF-8E33-2528A8B4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6408"/>
            <a:ext cx="7715250" cy="2842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投資涉及風險，投資產品價格可升亦可跌，過往表現並不代表未來表現。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5D7A4-D22C-4B49-AC7C-99FB56C3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77309"/>
            <a:ext cx="7715250" cy="795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任何人士在作出任何投資決定前，應充分了解相關投資產品之性質、風險、收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費、法律、稅務及會計影響，並根據自身之財務狀況、投資目標、投資經驗及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風險承受能力作出獨立判斷；如有需要，應諮詢獨立專業顧問意見。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822A8-9F1A-455B-8F43-1E3E1483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9512"/>
            <a:ext cx="7715250" cy="539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本活動由致富證券有限公司提供，</a:t>
            </a:r>
          </a:p>
          <a:p xmlns:a="http://schemas.openxmlformats.org/drawingml/2006/main">
            <a:pPr>
              <a:def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1650" b="0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內容未經香港證券及期貨事務監察委員會審閱。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ABF42-066A-454D-B91D-02BA83F4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15025"/>
            <a:ext cx="7715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CF4E2C"/>
                </a:solidFill>
                <a:latin typeface="PingFang TC"/>
                <a:ea typeface="PingFang TC"/>
                <a:cs typeface="PingFang TC"/>
              </a:rPr>
              <a:t>會後來領：《認知機器》＋HolyCrab US$5 體驗金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184C1-FC82-4EEB-AE3E-3D22372D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22574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33D"/>
                </a:solidFill>
                <a:latin typeface="PingFang TC"/>
                <a:ea typeface="PingFang TC"/>
                <a:cs typeface="PingFang TC"/>
              </a:defRPr>
            </a:pPr>
            <a:r>
              <a:rPr sz="2100" b="1">
                <a:solidFill>
                  <a:srgbClr val="10233D"/>
                </a:solidFill>
                <a:latin typeface="PingFang TC"/>
                <a:ea typeface="PingFang TC"/>
                <a:cs typeface="PingFang TC"/>
              </a:rPr>
              <a:t>對外 Profile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1c4715cff34543"/>
          <a:stretch xmlns:a="http://schemas.openxmlformats.org/drawingml/2006/main"/>
        </p:blipFill>
        <p:spPr>
          <a:xfrm xmlns:a="http://schemas.openxmlformats.org/drawingml/2006/main">
            <a:off x="8829675" y="2667000"/>
            <a:ext cx="1905000" cy="1905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50F61E-47DA-4EA5-A466-1FFE9A81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46196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425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brucehuang.ai/#links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13B0E8-A725-4DEA-87FE-658E64AC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296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26174"/>
                </a:solidFill>
                <a:latin typeface="PingFang TC"/>
                <a:ea typeface="PingFang TC"/>
                <a:cs typeface="PingFang TC"/>
              </a:rPr>
              <a:t>27 / 27</a:t>
            </a:r>
          </a:p>
        </p:txBody>
      </p:sp>
    </p:spTree>
    <p:extLst>
      <p:ext uri="{BB962C8B-B14F-4D97-AF65-F5344CB8AC3E}">
        <p14:creationId xmlns:p14="http://schemas.microsoft.com/office/powerpoint/2010/main" val="967338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2026-09-22T15:18:49.6150000Z</dcterms:created>
  <dcterms:modified xsi:type="dcterms:W3CDTF">2026-09-22T15:18:49.6150000Z</dcterms:modified>
</coreProperties>
</file>